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353" r:id="rId5"/>
    <p:sldId id="269" r:id="rId6"/>
    <p:sldId id="354" r:id="rId7"/>
    <p:sldId id="355" r:id="rId8"/>
    <p:sldId id="274" r:id="rId9"/>
    <p:sldId id="358" r:id="rId10"/>
    <p:sldId id="276" r:id="rId11"/>
    <p:sldId id="277" r:id="rId12"/>
    <p:sldId id="321" r:id="rId13"/>
    <p:sldId id="318" r:id="rId14"/>
    <p:sldId id="275" r:id="rId15"/>
    <p:sldId id="279" r:id="rId16"/>
    <p:sldId id="278" r:id="rId17"/>
    <p:sldId id="281" r:id="rId18"/>
    <p:sldId id="282" r:id="rId19"/>
    <p:sldId id="317" r:id="rId20"/>
    <p:sldId id="320" r:id="rId21"/>
    <p:sldId id="314" r:id="rId22"/>
    <p:sldId id="352" r:id="rId23"/>
    <p:sldId id="319" r:id="rId24"/>
    <p:sldId id="316" r:id="rId25"/>
    <p:sldId id="351" r:id="rId26"/>
    <p:sldId id="350" r:id="rId27"/>
    <p:sldId id="360" r:id="rId28"/>
    <p:sldId id="361" r:id="rId29"/>
    <p:sldId id="299" r:id="rId30"/>
    <p:sldId id="300" r:id="rId31"/>
    <p:sldId id="301" r:id="rId32"/>
    <p:sldId id="311" r:id="rId33"/>
    <p:sldId id="322" r:id="rId34"/>
    <p:sldId id="296" r:id="rId35"/>
    <p:sldId id="333" r:id="rId36"/>
    <p:sldId id="332" r:id="rId37"/>
    <p:sldId id="297" r:id="rId38"/>
    <p:sldId id="324" r:id="rId39"/>
    <p:sldId id="335" r:id="rId40"/>
    <p:sldId id="323" r:id="rId41"/>
    <p:sldId id="334" r:id="rId42"/>
    <p:sldId id="302" r:id="rId43"/>
    <p:sldId id="339" r:id="rId44"/>
    <p:sldId id="338" r:id="rId45"/>
    <p:sldId id="325" r:id="rId46"/>
    <p:sldId id="340" r:id="rId47"/>
    <p:sldId id="303" r:id="rId48"/>
    <p:sldId id="341" r:id="rId49"/>
    <p:sldId id="304" r:id="rId50"/>
    <p:sldId id="343" r:id="rId51"/>
    <p:sldId id="344" r:id="rId52"/>
    <p:sldId id="342" r:id="rId53"/>
    <p:sldId id="345" r:id="rId54"/>
    <p:sldId id="305" r:id="rId55"/>
    <p:sldId id="306" r:id="rId56"/>
    <p:sldId id="307" r:id="rId57"/>
    <p:sldId id="308" r:id="rId58"/>
    <p:sldId id="309" r:id="rId59"/>
    <p:sldId id="346" r:id="rId60"/>
    <p:sldId id="310" r:id="rId61"/>
    <p:sldId id="347" r:id="rId62"/>
    <p:sldId id="283" r:id="rId63"/>
    <p:sldId id="284" r:id="rId64"/>
    <p:sldId id="286" r:id="rId65"/>
    <p:sldId id="349" r:id="rId66"/>
    <p:sldId id="285" r:id="rId67"/>
    <p:sldId id="34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66" autoAdjust="0"/>
  </p:normalViewPr>
  <p:slideViewPr>
    <p:cSldViewPr>
      <p:cViewPr varScale="1">
        <p:scale>
          <a:sx n="81" d="100"/>
          <a:sy n="81" d="100"/>
        </p:scale>
        <p:origin x="149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7C0D7-882D-407C-A313-B06280EFDB1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20E5481-B393-427E-B654-41F187FFDDCC}">
      <dgm:prSet custT="1"/>
      <dgm:spPr/>
      <dgm:t>
        <a:bodyPr/>
        <a:lstStyle/>
        <a:p>
          <a:pPr algn="ctr" rtl="0"/>
          <a:r>
            <a:rPr lang="el-GR" sz="2800" b="1" dirty="0"/>
            <a:t>Λόγω του υψηλού βαθμού μεταδοτικότητας του, απαραίτητη προϋπόθεση για την διακοπή της διασποράς του αποτελεί η διατήρηση ενός υψηλού επιπέδου τόσο ατομικής υγιεινής, όσο και καθαριότητας του περιβάλλοντος χώρου.</a:t>
          </a:r>
          <a:endParaRPr lang="en-GB" sz="2800" dirty="0"/>
        </a:p>
      </dgm:t>
    </dgm:pt>
    <dgm:pt modelId="{E4C1BCA9-534B-4948-A179-DC185895F2D1}" type="parTrans" cxnId="{3BA7F8A2-9191-4012-A457-F7407144CDB6}">
      <dgm:prSet/>
      <dgm:spPr/>
      <dgm:t>
        <a:bodyPr/>
        <a:lstStyle/>
        <a:p>
          <a:endParaRPr lang="en-GB"/>
        </a:p>
      </dgm:t>
    </dgm:pt>
    <dgm:pt modelId="{4A0E4C13-FD8D-49C3-9D29-DFA29CFCAF8B}" type="sibTrans" cxnId="{3BA7F8A2-9191-4012-A457-F7407144CDB6}">
      <dgm:prSet/>
      <dgm:spPr/>
      <dgm:t>
        <a:bodyPr/>
        <a:lstStyle/>
        <a:p>
          <a:endParaRPr lang="en-GB"/>
        </a:p>
      </dgm:t>
    </dgm:pt>
    <dgm:pt modelId="{54220410-15D0-45D9-934B-84E21006BEC8}" type="pres">
      <dgm:prSet presAssocID="{3A07C0D7-882D-407C-A313-B06280EFDB19}" presName="linear" presStyleCnt="0">
        <dgm:presLayoutVars>
          <dgm:animLvl val="lvl"/>
          <dgm:resizeHandles val="exact"/>
        </dgm:presLayoutVars>
      </dgm:prSet>
      <dgm:spPr/>
    </dgm:pt>
    <dgm:pt modelId="{C849186B-4484-48F7-B889-9901299CECA9}" type="pres">
      <dgm:prSet presAssocID="{A20E5481-B393-427E-B654-41F187FFDDCC}" presName="parentText" presStyleLbl="node1" presStyleIdx="0" presStyleCnt="1" custScaleY="185978">
        <dgm:presLayoutVars>
          <dgm:chMax val="0"/>
          <dgm:bulletEnabled val="1"/>
        </dgm:presLayoutVars>
      </dgm:prSet>
      <dgm:spPr/>
    </dgm:pt>
  </dgm:ptLst>
  <dgm:cxnLst>
    <dgm:cxn modelId="{8CCC4934-301C-4015-B661-23A5E4E87AA1}" type="presOf" srcId="{3A07C0D7-882D-407C-A313-B06280EFDB19}" destId="{54220410-15D0-45D9-934B-84E21006BEC8}" srcOrd="0" destOrd="0" presId="urn:microsoft.com/office/officeart/2005/8/layout/vList2"/>
    <dgm:cxn modelId="{A362366D-D938-41DE-B61A-24D936704FB3}" type="presOf" srcId="{A20E5481-B393-427E-B654-41F187FFDDCC}" destId="{C849186B-4484-48F7-B889-9901299CECA9}" srcOrd="0" destOrd="0" presId="urn:microsoft.com/office/officeart/2005/8/layout/vList2"/>
    <dgm:cxn modelId="{3BA7F8A2-9191-4012-A457-F7407144CDB6}" srcId="{3A07C0D7-882D-407C-A313-B06280EFDB19}" destId="{A20E5481-B393-427E-B654-41F187FFDDCC}" srcOrd="0" destOrd="0" parTransId="{E4C1BCA9-534B-4948-A179-DC185895F2D1}" sibTransId="{4A0E4C13-FD8D-49C3-9D29-DFA29CFCAF8B}"/>
    <dgm:cxn modelId="{B2335335-DB5B-4B4C-B765-153798C3B991}" type="presParOf" srcId="{54220410-15D0-45D9-934B-84E21006BEC8}" destId="{C849186B-4484-48F7-B889-9901299CEC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C0D92-F68B-4753-8B5D-BA8A8E9F3DD2}"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en-GB"/>
        </a:p>
      </dgm:t>
    </dgm:pt>
    <dgm:pt modelId="{2AF01601-0631-405C-821C-977A90BAE991}">
      <dgm:prSet custT="1"/>
      <dgm:spPr/>
      <dgm:t>
        <a:bodyPr/>
        <a:lstStyle/>
        <a:p>
          <a:pPr rtl="0"/>
          <a:r>
            <a:rPr lang="el-GR" sz="1400" b="1"/>
            <a:t>Βήμα 1ο </a:t>
          </a:r>
          <a:endParaRPr lang="en-GB" sz="1400"/>
        </a:p>
      </dgm:t>
    </dgm:pt>
    <dgm:pt modelId="{844D4385-0CD1-4C0B-8F0D-DC26038C95A6}" type="parTrans" cxnId="{3D380CD8-D023-473F-9538-9D0F55DF0D6E}">
      <dgm:prSet/>
      <dgm:spPr/>
      <dgm:t>
        <a:bodyPr/>
        <a:lstStyle/>
        <a:p>
          <a:endParaRPr lang="en-GB"/>
        </a:p>
      </dgm:t>
    </dgm:pt>
    <dgm:pt modelId="{98FBA40B-7529-4530-B1BE-F51E1747C805}" type="sibTrans" cxnId="{3D380CD8-D023-473F-9538-9D0F55DF0D6E}">
      <dgm:prSet/>
      <dgm:spPr/>
      <dgm:t>
        <a:bodyPr/>
        <a:lstStyle/>
        <a:p>
          <a:endParaRPr lang="en-GB"/>
        </a:p>
      </dgm:t>
    </dgm:pt>
    <dgm:pt modelId="{C27033C7-E9D9-4F55-9641-9E47E1C20EEE}">
      <dgm:prSet custT="1"/>
      <dgm:spPr/>
      <dgm:t>
        <a:bodyPr/>
        <a:lstStyle/>
        <a:p>
          <a:pPr rtl="0"/>
          <a:r>
            <a:rPr lang="el-GR" sz="1400" dirty="0"/>
            <a:t>Βρέξτε τα χέρια σας με καθαρό, τρεχούμενο νερό (ζεστό ή κρύο),</a:t>
          </a:r>
          <a:r>
            <a:rPr lang="en-US" sz="1400" dirty="0"/>
            <a:t> </a:t>
          </a:r>
          <a:r>
            <a:rPr lang="el-GR" sz="1400" dirty="0"/>
            <a:t>κλείστε τη βρύση και εφαρμόστε σαπούνι.</a:t>
          </a:r>
          <a:endParaRPr lang="en-GB" sz="1400" dirty="0"/>
        </a:p>
      </dgm:t>
    </dgm:pt>
    <dgm:pt modelId="{75B9529D-0106-4740-8FC2-D2F3D44E4038}" type="parTrans" cxnId="{B331193B-7EEB-4CA4-B4D5-748EE9F6BDAC}">
      <dgm:prSet/>
      <dgm:spPr/>
      <dgm:t>
        <a:bodyPr/>
        <a:lstStyle/>
        <a:p>
          <a:endParaRPr lang="en-GB"/>
        </a:p>
      </dgm:t>
    </dgm:pt>
    <dgm:pt modelId="{7B8B8C78-EF5B-4E51-A296-09C8DB57CEDA}" type="sibTrans" cxnId="{B331193B-7EEB-4CA4-B4D5-748EE9F6BDAC}">
      <dgm:prSet/>
      <dgm:spPr/>
      <dgm:t>
        <a:bodyPr/>
        <a:lstStyle/>
        <a:p>
          <a:endParaRPr lang="en-GB"/>
        </a:p>
      </dgm:t>
    </dgm:pt>
    <dgm:pt modelId="{2A23845D-DF83-4DD1-A289-9E285A78712F}">
      <dgm:prSet custT="1"/>
      <dgm:spPr/>
      <dgm:t>
        <a:bodyPr/>
        <a:lstStyle/>
        <a:p>
          <a:pPr rtl="0"/>
          <a:r>
            <a:rPr lang="el-GR" sz="1400" b="1" dirty="0"/>
            <a:t>Βήμα 2ο </a:t>
          </a:r>
          <a:endParaRPr lang="en-GB" sz="1400" dirty="0"/>
        </a:p>
      </dgm:t>
    </dgm:pt>
    <dgm:pt modelId="{0A4B918C-20C4-4005-A504-5774B221D9D7}" type="parTrans" cxnId="{8C408193-03EF-4C67-A54B-8F7C35F7E3E6}">
      <dgm:prSet/>
      <dgm:spPr/>
      <dgm:t>
        <a:bodyPr/>
        <a:lstStyle/>
        <a:p>
          <a:endParaRPr lang="en-GB"/>
        </a:p>
      </dgm:t>
    </dgm:pt>
    <dgm:pt modelId="{42B2F7D8-0BFA-44AE-ACC2-B76915708F0B}" type="sibTrans" cxnId="{8C408193-03EF-4C67-A54B-8F7C35F7E3E6}">
      <dgm:prSet/>
      <dgm:spPr/>
      <dgm:t>
        <a:bodyPr/>
        <a:lstStyle/>
        <a:p>
          <a:endParaRPr lang="en-GB"/>
        </a:p>
      </dgm:t>
    </dgm:pt>
    <dgm:pt modelId="{0057831C-8AFC-4D94-B96A-D055C6ADFE14}">
      <dgm:prSet custT="1"/>
      <dgm:spPr/>
      <dgm:t>
        <a:bodyPr/>
        <a:lstStyle/>
        <a:p>
          <a:pPr rtl="0"/>
          <a:r>
            <a:rPr lang="el-GR" sz="1400" dirty="0"/>
            <a:t>Απλώστε το σαπούνι σε όλη την επιφάνεια των χεριών σας,  ανάμεσα</a:t>
          </a:r>
          <a:r>
            <a:rPr lang="en-US" sz="1400" dirty="0"/>
            <a:t> </a:t>
          </a:r>
          <a:r>
            <a:rPr lang="el-GR" sz="1400" dirty="0"/>
            <a:t>στα δάχτυλά σας και κάτω από τα νύχια σας.</a:t>
          </a:r>
          <a:endParaRPr lang="en-GB" sz="1400" dirty="0"/>
        </a:p>
      </dgm:t>
    </dgm:pt>
    <dgm:pt modelId="{F6EFBC40-86AD-4F52-BE19-3E0FFE450E3E}" type="parTrans" cxnId="{58209437-C603-40EA-8086-8C4CF8E2FAB0}">
      <dgm:prSet/>
      <dgm:spPr/>
      <dgm:t>
        <a:bodyPr/>
        <a:lstStyle/>
        <a:p>
          <a:endParaRPr lang="en-GB"/>
        </a:p>
      </dgm:t>
    </dgm:pt>
    <dgm:pt modelId="{873AF87A-8304-4F71-BF1A-5B636F98523E}" type="sibTrans" cxnId="{58209437-C603-40EA-8086-8C4CF8E2FAB0}">
      <dgm:prSet/>
      <dgm:spPr/>
      <dgm:t>
        <a:bodyPr/>
        <a:lstStyle/>
        <a:p>
          <a:endParaRPr lang="en-GB"/>
        </a:p>
      </dgm:t>
    </dgm:pt>
    <dgm:pt modelId="{B1D95715-CB1F-4CF6-9F3F-CB3FB750EDDD}">
      <dgm:prSet custT="1"/>
      <dgm:spPr/>
      <dgm:t>
        <a:bodyPr/>
        <a:lstStyle/>
        <a:p>
          <a:pPr rtl="0"/>
          <a:r>
            <a:rPr lang="el-GR" sz="1400" b="1"/>
            <a:t>Βήμα 3ο  </a:t>
          </a:r>
          <a:endParaRPr lang="en-GB" sz="1400"/>
        </a:p>
      </dgm:t>
    </dgm:pt>
    <dgm:pt modelId="{A7071A6F-AB57-408D-BF15-8F4C4618826F}" type="parTrans" cxnId="{DCF66B6B-B7B2-4541-9837-8F71C960B227}">
      <dgm:prSet/>
      <dgm:spPr/>
      <dgm:t>
        <a:bodyPr/>
        <a:lstStyle/>
        <a:p>
          <a:endParaRPr lang="en-GB"/>
        </a:p>
      </dgm:t>
    </dgm:pt>
    <dgm:pt modelId="{81A08E13-F013-4E7B-BF28-8B498110D898}" type="sibTrans" cxnId="{DCF66B6B-B7B2-4541-9837-8F71C960B227}">
      <dgm:prSet/>
      <dgm:spPr/>
      <dgm:t>
        <a:bodyPr/>
        <a:lstStyle/>
        <a:p>
          <a:endParaRPr lang="en-GB"/>
        </a:p>
      </dgm:t>
    </dgm:pt>
    <dgm:pt modelId="{4C88C7A1-4D4C-4CE0-B4FC-5C6F76113789}">
      <dgm:prSet custT="1"/>
      <dgm:spPr/>
      <dgm:t>
        <a:bodyPr/>
        <a:lstStyle/>
        <a:p>
          <a:pPr rtl="0"/>
          <a:r>
            <a:rPr lang="el-GR" sz="1400" dirty="0"/>
            <a:t>Τρίψτε καλά τα χέρια σας με έμφαση </a:t>
          </a:r>
          <a:r>
            <a:rPr lang="el-GR" sz="1400" i="1" dirty="0"/>
            <a:t>στα</a:t>
          </a:r>
          <a:r>
            <a:rPr lang="el-GR" sz="1400" dirty="0"/>
            <a:t> σημεία που προαναφέραμε</a:t>
          </a:r>
          <a:r>
            <a:rPr lang="en-US" sz="1400" dirty="0"/>
            <a:t> </a:t>
          </a:r>
          <a:r>
            <a:rPr lang="el-GR" sz="1400" dirty="0"/>
            <a:t>για τουλάχιστον 20 δευτερόλεπτα.</a:t>
          </a:r>
          <a:endParaRPr lang="en-GB" sz="1400" dirty="0"/>
        </a:p>
      </dgm:t>
    </dgm:pt>
    <dgm:pt modelId="{DA3795D0-7756-440E-A912-C7359BEE8BEF}" type="parTrans" cxnId="{8DC8625C-3C86-4363-AA10-B43E33340F06}">
      <dgm:prSet/>
      <dgm:spPr/>
      <dgm:t>
        <a:bodyPr/>
        <a:lstStyle/>
        <a:p>
          <a:endParaRPr lang="en-GB"/>
        </a:p>
      </dgm:t>
    </dgm:pt>
    <dgm:pt modelId="{66F5C470-2EA9-4D52-BFFC-82EE9BCBE5C2}" type="sibTrans" cxnId="{8DC8625C-3C86-4363-AA10-B43E33340F06}">
      <dgm:prSet/>
      <dgm:spPr/>
      <dgm:t>
        <a:bodyPr/>
        <a:lstStyle/>
        <a:p>
          <a:endParaRPr lang="en-GB"/>
        </a:p>
      </dgm:t>
    </dgm:pt>
    <dgm:pt modelId="{6AD44C98-BA78-41AD-8E18-96DF332DFE95}">
      <dgm:prSet custT="1"/>
      <dgm:spPr/>
      <dgm:t>
        <a:bodyPr/>
        <a:lstStyle/>
        <a:p>
          <a:pPr rtl="0"/>
          <a:r>
            <a:rPr lang="el-GR" sz="1400" b="1" dirty="0"/>
            <a:t>Βήμα  4ο  </a:t>
          </a:r>
          <a:endParaRPr lang="en-GB" sz="1400" dirty="0"/>
        </a:p>
      </dgm:t>
    </dgm:pt>
    <dgm:pt modelId="{6538C440-0B8D-4317-B9B7-2134595EDA5C}" type="parTrans" cxnId="{AB2AB2A2-24BA-4A20-8191-8F2B632B4B68}">
      <dgm:prSet/>
      <dgm:spPr/>
      <dgm:t>
        <a:bodyPr/>
        <a:lstStyle/>
        <a:p>
          <a:endParaRPr lang="en-GB"/>
        </a:p>
      </dgm:t>
    </dgm:pt>
    <dgm:pt modelId="{88FB5692-4D82-42EC-98CC-50514D8A2B3C}" type="sibTrans" cxnId="{AB2AB2A2-24BA-4A20-8191-8F2B632B4B68}">
      <dgm:prSet/>
      <dgm:spPr/>
      <dgm:t>
        <a:bodyPr/>
        <a:lstStyle/>
        <a:p>
          <a:endParaRPr lang="en-GB"/>
        </a:p>
      </dgm:t>
    </dgm:pt>
    <dgm:pt modelId="{A5ADF0AD-C7E0-42AA-BD60-972F854166CE}">
      <dgm:prSet custT="1"/>
      <dgm:spPr/>
      <dgm:t>
        <a:bodyPr/>
        <a:lstStyle/>
        <a:p>
          <a:pPr rtl="0"/>
          <a:r>
            <a:rPr lang="el-GR" sz="1400" dirty="0"/>
            <a:t>Ξεπλύνετε τα χέρια σας καλά κάτω από καθαρό, τρεχούμενο νερό.</a:t>
          </a:r>
          <a:endParaRPr lang="en-GB" sz="1400" dirty="0"/>
        </a:p>
      </dgm:t>
    </dgm:pt>
    <dgm:pt modelId="{48FB94C1-9B9F-4C54-9CA4-372F247C4A98}" type="parTrans" cxnId="{BAB2DEE9-4BF8-44F7-842E-8F1550713DA1}">
      <dgm:prSet/>
      <dgm:spPr/>
      <dgm:t>
        <a:bodyPr/>
        <a:lstStyle/>
        <a:p>
          <a:endParaRPr lang="en-GB"/>
        </a:p>
      </dgm:t>
    </dgm:pt>
    <dgm:pt modelId="{116D69F7-C1A2-4499-AF93-CA59C6104F2F}" type="sibTrans" cxnId="{BAB2DEE9-4BF8-44F7-842E-8F1550713DA1}">
      <dgm:prSet/>
      <dgm:spPr/>
      <dgm:t>
        <a:bodyPr/>
        <a:lstStyle/>
        <a:p>
          <a:endParaRPr lang="en-GB"/>
        </a:p>
      </dgm:t>
    </dgm:pt>
    <dgm:pt modelId="{56CD504F-8D5A-4F46-B2E8-720315F181A5}">
      <dgm:prSet custT="1"/>
      <dgm:spPr/>
      <dgm:t>
        <a:bodyPr/>
        <a:lstStyle/>
        <a:p>
          <a:pPr rtl="0"/>
          <a:r>
            <a:rPr lang="el-GR" sz="1400" b="1"/>
            <a:t>Βήμα  5ο  </a:t>
          </a:r>
          <a:endParaRPr lang="en-GB" sz="1400"/>
        </a:p>
      </dgm:t>
    </dgm:pt>
    <dgm:pt modelId="{75809EDF-4137-4CE9-8EED-B11D08C7820D}" type="parTrans" cxnId="{3B19A79D-7ED2-4D96-A1F1-5BECAC89346C}">
      <dgm:prSet/>
      <dgm:spPr/>
      <dgm:t>
        <a:bodyPr/>
        <a:lstStyle/>
        <a:p>
          <a:endParaRPr lang="en-GB"/>
        </a:p>
      </dgm:t>
    </dgm:pt>
    <dgm:pt modelId="{D432EBC5-C816-414D-B517-040C423FA952}" type="sibTrans" cxnId="{3B19A79D-7ED2-4D96-A1F1-5BECAC89346C}">
      <dgm:prSet/>
      <dgm:spPr/>
      <dgm:t>
        <a:bodyPr/>
        <a:lstStyle/>
        <a:p>
          <a:endParaRPr lang="en-GB"/>
        </a:p>
      </dgm:t>
    </dgm:pt>
    <dgm:pt modelId="{D24A5D19-E02D-45F5-B33D-6AB41122C3A1}">
      <dgm:prSet custT="1"/>
      <dgm:spPr/>
      <dgm:t>
        <a:bodyPr/>
        <a:lstStyle/>
        <a:p>
          <a:pPr rtl="0"/>
          <a:r>
            <a:rPr lang="el-GR" sz="1400"/>
            <a:t>Στεγνώστε τα χέρια σας χρησιμοποιώντας καθαρή πετσέτα, ή</a:t>
          </a:r>
          <a:r>
            <a:rPr lang="en-US" sz="1400"/>
            <a:t> </a:t>
          </a:r>
          <a:r>
            <a:rPr lang="el-GR" sz="1400"/>
            <a:t>χειροπετσέτα μίας χρήσης ή στεγνώστε με αέρα.</a:t>
          </a:r>
          <a:endParaRPr lang="en-GB" sz="1400"/>
        </a:p>
      </dgm:t>
    </dgm:pt>
    <dgm:pt modelId="{7C70793C-EB75-483F-8B92-0D53CFCB53D3}" type="parTrans" cxnId="{08D5BCF9-C315-40C1-A253-9D2E82FE978B}">
      <dgm:prSet/>
      <dgm:spPr/>
      <dgm:t>
        <a:bodyPr/>
        <a:lstStyle/>
        <a:p>
          <a:endParaRPr lang="en-GB"/>
        </a:p>
      </dgm:t>
    </dgm:pt>
    <dgm:pt modelId="{33EE4FF8-36D9-4E79-A82A-FF2721241E64}" type="sibTrans" cxnId="{08D5BCF9-C315-40C1-A253-9D2E82FE978B}">
      <dgm:prSet/>
      <dgm:spPr/>
      <dgm:t>
        <a:bodyPr/>
        <a:lstStyle/>
        <a:p>
          <a:endParaRPr lang="en-GB"/>
        </a:p>
      </dgm:t>
    </dgm:pt>
    <dgm:pt modelId="{313F13F8-FDC1-46EB-AF02-FBD6F4A9514D}">
      <dgm:prSet custT="1"/>
      <dgm:spPr/>
      <dgm:t>
        <a:bodyPr/>
        <a:lstStyle/>
        <a:p>
          <a:pPr rtl="0"/>
          <a:r>
            <a:rPr lang="el-GR" sz="1400" b="1"/>
            <a:t>Βήμα 6ο </a:t>
          </a:r>
          <a:endParaRPr lang="en-GB" sz="1400"/>
        </a:p>
      </dgm:t>
    </dgm:pt>
    <dgm:pt modelId="{64CAC540-04D7-4BBF-A475-208E37BA6E62}" type="parTrans" cxnId="{B908C60F-1629-4C54-8B58-EB052D403422}">
      <dgm:prSet/>
      <dgm:spPr/>
      <dgm:t>
        <a:bodyPr/>
        <a:lstStyle/>
        <a:p>
          <a:endParaRPr lang="en-GB"/>
        </a:p>
      </dgm:t>
    </dgm:pt>
    <dgm:pt modelId="{F51BA3D1-ADF5-4E14-9A4A-511B79FE7C63}" type="sibTrans" cxnId="{B908C60F-1629-4C54-8B58-EB052D403422}">
      <dgm:prSet/>
      <dgm:spPr/>
      <dgm:t>
        <a:bodyPr/>
        <a:lstStyle/>
        <a:p>
          <a:endParaRPr lang="en-GB"/>
        </a:p>
      </dgm:t>
    </dgm:pt>
    <dgm:pt modelId="{CEEC4CA9-5A1E-4869-8163-57578D7C45B8}">
      <dgm:prSet custT="1"/>
      <dgm:spPr/>
      <dgm:t>
        <a:bodyPr/>
        <a:lstStyle/>
        <a:p>
          <a:pPr rtl="0"/>
          <a:r>
            <a:rPr lang="el-GR" sz="1400"/>
            <a:t>Αποφύγετε να κλείσετε τη βρύση με τα καθαρά χέρια, χρησιμοποιήστε</a:t>
          </a:r>
          <a:r>
            <a:rPr lang="en-US" sz="1400"/>
            <a:t> </a:t>
          </a:r>
          <a:r>
            <a:rPr lang="el-GR" sz="1400"/>
            <a:t>τη χειροπετσέτα.</a:t>
          </a:r>
          <a:endParaRPr lang="en-GB" sz="1400"/>
        </a:p>
      </dgm:t>
    </dgm:pt>
    <dgm:pt modelId="{7B914AA7-DA0F-4DDD-902E-22548BF500EA}" type="parTrans" cxnId="{155225B0-149A-4B6C-B795-A54DB2E0AEB6}">
      <dgm:prSet/>
      <dgm:spPr/>
      <dgm:t>
        <a:bodyPr/>
        <a:lstStyle/>
        <a:p>
          <a:endParaRPr lang="en-GB"/>
        </a:p>
      </dgm:t>
    </dgm:pt>
    <dgm:pt modelId="{1437A814-E463-423C-AB56-0818221F5A61}" type="sibTrans" cxnId="{155225B0-149A-4B6C-B795-A54DB2E0AEB6}">
      <dgm:prSet/>
      <dgm:spPr/>
      <dgm:t>
        <a:bodyPr/>
        <a:lstStyle/>
        <a:p>
          <a:endParaRPr lang="en-GB"/>
        </a:p>
      </dgm:t>
    </dgm:pt>
    <dgm:pt modelId="{309A1E9E-6C92-46B1-8139-D349EACA05B2}" type="pres">
      <dgm:prSet presAssocID="{356C0D92-F68B-4753-8B5D-BA8A8E9F3DD2}" presName="linearFlow" presStyleCnt="0">
        <dgm:presLayoutVars>
          <dgm:dir/>
          <dgm:animLvl val="lvl"/>
          <dgm:resizeHandles val="exact"/>
        </dgm:presLayoutVars>
      </dgm:prSet>
      <dgm:spPr/>
    </dgm:pt>
    <dgm:pt modelId="{1F36A554-4961-4D78-8502-434A966CFD39}" type="pres">
      <dgm:prSet presAssocID="{2AF01601-0631-405C-821C-977A90BAE991}" presName="composite" presStyleCnt="0"/>
      <dgm:spPr/>
    </dgm:pt>
    <dgm:pt modelId="{3F467879-6215-499E-98BB-9A4BDE06B492}" type="pres">
      <dgm:prSet presAssocID="{2AF01601-0631-405C-821C-977A90BAE991}" presName="parentText" presStyleLbl="alignNode1" presStyleIdx="0" presStyleCnt="6">
        <dgm:presLayoutVars>
          <dgm:chMax val="1"/>
          <dgm:bulletEnabled val="1"/>
        </dgm:presLayoutVars>
      </dgm:prSet>
      <dgm:spPr/>
    </dgm:pt>
    <dgm:pt modelId="{B224FCDA-9E31-4037-AACD-A02E231AE2EB}" type="pres">
      <dgm:prSet presAssocID="{2AF01601-0631-405C-821C-977A90BAE991}" presName="descendantText" presStyleLbl="alignAcc1" presStyleIdx="0" presStyleCnt="6">
        <dgm:presLayoutVars>
          <dgm:bulletEnabled val="1"/>
        </dgm:presLayoutVars>
      </dgm:prSet>
      <dgm:spPr/>
    </dgm:pt>
    <dgm:pt modelId="{A8DD3C35-E6D6-4608-B775-81E446F1FBDD}" type="pres">
      <dgm:prSet presAssocID="{98FBA40B-7529-4530-B1BE-F51E1747C805}" presName="sp" presStyleCnt="0"/>
      <dgm:spPr/>
    </dgm:pt>
    <dgm:pt modelId="{D1074B21-7110-4ED6-A45E-216FF12E893F}" type="pres">
      <dgm:prSet presAssocID="{2A23845D-DF83-4DD1-A289-9E285A78712F}" presName="composite" presStyleCnt="0"/>
      <dgm:spPr/>
    </dgm:pt>
    <dgm:pt modelId="{8CBD1892-A077-4792-997D-69DD62410431}" type="pres">
      <dgm:prSet presAssocID="{2A23845D-DF83-4DD1-A289-9E285A78712F}" presName="parentText" presStyleLbl="alignNode1" presStyleIdx="1" presStyleCnt="6">
        <dgm:presLayoutVars>
          <dgm:chMax val="1"/>
          <dgm:bulletEnabled val="1"/>
        </dgm:presLayoutVars>
      </dgm:prSet>
      <dgm:spPr/>
    </dgm:pt>
    <dgm:pt modelId="{F70DDE74-406D-427D-B9A4-51B318E06731}" type="pres">
      <dgm:prSet presAssocID="{2A23845D-DF83-4DD1-A289-9E285A78712F}" presName="descendantText" presStyleLbl="alignAcc1" presStyleIdx="1" presStyleCnt="6">
        <dgm:presLayoutVars>
          <dgm:bulletEnabled val="1"/>
        </dgm:presLayoutVars>
      </dgm:prSet>
      <dgm:spPr/>
    </dgm:pt>
    <dgm:pt modelId="{5E867925-AD06-49E3-94CB-0AE5E40601B0}" type="pres">
      <dgm:prSet presAssocID="{42B2F7D8-0BFA-44AE-ACC2-B76915708F0B}" presName="sp" presStyleCnt="0"/>
      <dgm:spPr/>
    </dgm:pt>
    <dgm:pt modelId="{1A59525B-2B68-4BFF-A731-734360E54F13}" type="pres">
      <dgm:prSet presAssocID="{B1D95715-CB1F-4CF6-9F3F-CB3FB750EDDD}" presName="composite" presStyleCnt="0"/>
      <dgm:spPr/>
    </dgm:pt>
    <dgm:pt modelId="{5E04C9AE-911A-4C50-8E66-EC37ADCB5D38}" type="pres">
      <dgm:prSet presAssocID="{B1D95715-CB1F-4CF6-9F3F-CB3FB750EDDD}" presName="parentText" presStyleLbl="alignNode1" presStyleIdx="2" presStyleCnt="6">
        <dgm:presLayoutVars>
          <dgm:chMax val="1"/>
          <dgm:bulletEnabled val="1"/>
        </dgm:presLayoutVars>
      </dgm:prSet>
      <dgm:spPr/>
    </dgm:pt>
    <dgm:pt modelId="{8D3513C4-C94A-45F0-BAFF-7E826C83622F}" type="pres">
      <dgm:prSet presAssocID="{B1D95715-CB1F-4CF6-9F3F-CB3FB750EDDD}" presName="descendantText" presStyleLbl="alignAcc1" presStyleIdx="2" presStyleCnt="6">
        <dgm:presLayoutVars>
          <dgm:bulletEnabled val="1"/>
        </dgm:presLayoutVars>
      </dgm:prSet>
      <dgm:spPr/>
    </dgm:pt>
    <dgm:pt modelId="{1CEFC418-EB6C-4F46-92DB-E8D544AE80B8}" type="pres">
      <dgm:prSet presAssocID="{81A08E13-F013-4E7B-BF28-8B498110D898}" presName="sp" presStyleCnt="0"/>
      <dgm:spPr/>
    </dgm:pt>
    <dgm:pt modelId="{939CFC20-194B-43FF-9013-8FC63C49E50E}" type="pres">
      <dgm:prSet presAssocID="{6AD44C98-BA78-41AD-8E18-96DF332DFE95}" presName="composite" presStyleCnt="0"/>
      <dgm:spPr/>
    </dgm:pt>
    <dgm:pt modelId="{D6FFE8A8-5EC9-4574-B656-51BA8CA56CFD}" type="pres">
      <dgm:prSet presAssocID="{6AD44C98-BA78-41AD-8E18-96DF332DFE95}" presName="parentText" presStyleLbl="alignNode1" presStyleIdx="3" presStyleCnt="6">
        <dgm:presLayoutVars>
          <dgm:chMax val="1"/>
          <dgm:bulletEnabled val="1"/>
        </dgm:presLayoutVars>
      </dgm:prSet>
      <dgm:spPr/>
    </dgm:pt>
    <dgm:pt modelId="{032CEFDF-8447-4C06-8E25-8C1845CBF222}" type="pres">
      <dgm:prSet presAssocID="{6AD44C98-BA78-41AD-8E18-96DF332DFE95}" presName="descendantText" presStyleLbl="alignAcc1" presStyleIdx="3" presStyleCnt="6">
        <dgm:presLayoutVars>
          <dgm:bulletEnabled val="1"/>
        </dgm:presLayoutVars>
      </dgm:prSet>
      <dgm:spPr/>
    </dgm:pt>
    <dgm:pt modelId="{6771E891-6EC5-42DC-BE86-D5FBFE3F5159}" type="pres">
      <dgm:prSet presAssocID="{88FB5692-4D82-42EC-98CC-50514D8A2B3C}" presName="sp" presStyleCnt="0"/>
      <dgm:spPr/>
    </dgm:pt>
    <dgm:pt modelId="{BDB81E29-4C18-4CD0-BD56-95C1CF23425A}" type="pres">
      <dgm:prSet presAssocID="{56CD504F-8D5A-4F46-B2E8-720315F181A5}" presName="composite" presStyleCnt="0"/>
      <dgm:spPr/>
    </dgm:pt>
    <dgm:pt modelId="{C98E78FE-52C8-4CBE-9CFC-B4189286CC4B}" type="pres">
      <dgm:prSet presAssocID="{56CD504F-8D5A-4F46-B2E8-720315F181A5}" presName="parentText" presStyleLbl="alignNode1" presStyleIdx="4" presStyleCnt="6">
        <dgm:presLayoutVars>
          <dgm:chMax val="1"/>
          <dgm:bulletEnabled val="1"/>
        </dgm:presLayoutVars>
      </dgm:prSet>
      <dgm:spPr/>
    </dgm:pt>
    <dgm:pt modelId="{C317B47C-4482-44CE-B74E-F53BA389E584}" type="pres">
      <dgm:prSet presAssocID="{56CD504F-8D5A-4F46-B2E8-720315F181A5}" presName="descendantText" presStyleLbl="alignAcc1" presStyleIdx="4" presStyleCnt="6">
        <dgm:presLayoutVars>
          <dgm:bulletEnabled val="1"/>
        </dgm:presLayoutVars>
      </dgm:prSet>
      <dgm:spPr/>
    </dgm:pt>
    <dgm:pt modelId="{61ABA868-5A18-433D-8188-40309A8F01C5}" type="pres">
      <dgm:prSet presAssocID="{D432EBC5-C816-414D-B517-040C423FA952}" presName="sp" presStyleCnt="0"/>
      <dgm:spPr/>
    </dgm:pt>
    <dgm:pt modelId="{63712AEF-836B-4038-A8F3-D0DE04D09BAD}" type="pres">
      <dgm:prSet presAssocID="{313F13F8-FDC1-46EB-AF02-FBD6F4A9514D}" presName="composite" presStyleCnt="0"/>
      <dgm:spPr/>
    </dgm:pt>
    <dgm:pt modelId="{A32EB4BF-2E75-423E-9865-C6AA6B5BD2B4}" type="pres">
      <dgm:prSet presAssocID="{313F13F8-FDC1-46EB-AF02-FBD6F4A9514D}" presName="parentText" presStyleLbl="alignNode1" presStyleIdx="5" presStyleCnt="6">
        <dgm:presLayoutVars>
          <dgm:chMax val="1"/>
          <dgm:bulletEnabled val="1"/>
        </dgm:presLayoutVars>
      </dgm:prSet>
      <dgm:spPr/>
    </dgm:pt>
    <dgm:pt modelId="{398B7328-0F33-485F-9A08-93D2F9FCD65D}" type="pres">
      <dgm:prSet presAssocID="{313F13F8-FDC1-46EB-AF02-FBD6F4A9514D}" presName="descendantText" presStyleLbl="alignAcc1" presStyleIdx="5" presStyleCnt="6">
        <dgm:presLayoutVars>
          <dgm:bulletEnabled val="1"/>
        </dgm:presLayoutVars>
      </dgm:prSet>
      <dgm:spPr/>
    </dgm:pt>
  </dgm:ptLst>
  <dgm:cxnLst>
    <dgm:cxn modelId="{6A76C205-BE55-42C9-892D-661B2462B893}" type="presOf" srcId="{CEEC4CA9-5A1E-4869-8163-57578D7C45B8}" destId="{398B7328-0F33-485F-9A08-93D2F9FCD65D}" srcOrd="0" destOrd="0" presId="urn:microsoft.com/office/officeart/2005/8/layout/chevron2"/>
    <dgm:cxn modelId="{B908C60F-1629-4C54-8B58-EB052D403422}" srcId="{356C0D92-F68B-4753-8B5D-BA8A8E9F3DD2}" destId="{313F13F8-FDC1-46EB-AF02-FBD6F4A9514D}" srcOrd="5" destOrd="0" parTransId="{64CAC540-04D7-4BBF-A475-208E37BA6E62}" sibTransId="{F51BA3D1-ADF5-4E14-9A4A-511B79FE7C63}"/>
    <dgm:cxn modelId="{58209437-C603-40EA-8086-8C4CF8E2FAB0}" srcId="{2A23845D-DF83-4DD1-A289-9E285A78712F}" destId="{0057831C-8AFC-4D94-B96A-D055C6ADFE14}" srcOrd="0" destOrd="0" parTransId="{F6EFBC40-86AD-4F52-BE19-3E0FFE450E3E}" sibTransId="{873AF87A-8304-4F71-BF1A-5B636F98523E}"/>
    <dgm:cxn modelId="{85BAA03A-4632-4A1E-A472-C910CEE9B30B}" type="presOf" srcId="{2AF01601-0631-405C-821C-977A90BAE991}" destId="{3F467879-6215-499E-98BB-9A4BDE06B492}" srcOrd="0" destOrd="0" presId="urn:microsoft.com/office/officeart/2005/8/layout/chevron2"/>
    <dgm:cxn modelId="{B331193B-7EEB-4CA4-B4D5-748EE9F6BDAC}" srcId="{2AF01601-0631-405C-821C-977A90BAE991}" destId="{C27033C7-E9D9-4F55-9641-9E47E1C20EEE}" srcOrd="0" destOrd="0" parTransId="{75B9529D-0106-4740-8FC2-D2F3D44E4038}" sibTransId="{7B8B8C78-EF5B-4E51-A296-09C8DB57CEDA}"/>
    <dgm:cxn modelId="{39055E40-79C4-48A1-B158-2AF113E035BB}" type="presOf" srcId="{C27033C7-E9D9-4F55-9641-9E47E1C20EEE}" destId="{B224FCDA-9E31-4037-AACD-A02E231AE2EB}" srcOrd="0" destOrd="0" presId="urn:microsoft.com/office/officeart/2005/8/layout/chevron2"/>
    <dgm:cxn modelId="{8DC8625C-3C86-4363-AA10-B43E33340F06}" srcId="{B1D95715-CB1F-4CF6-9F3F-CB3FB750EDDD}" destId="{4C88C7A1-4D4C-4CE0-B4FC-5C6F76113789}" srcOrd="0" destOrd="0" parTransId="{DA3795D0-7756-440E-A912-C7359BEE8BEF}" sibTransId="{66F5C470-2EA9-4D52-BFFC-82EE9BCBE5C2}"/>
    <dgm:cxn modelId="{E165B469-7729-43FF-9B4A-5F55A1824374}" type="presOf" srcId="{0057831C-8AFC-4D94-B96A-D055C6ADFE14}" destId="{F70DDE74-406D-427D-B9A4-51B318E06731}" srcOrd="0" destOrd="0" presId="urn:microsoft.com/office/officeart/2005/8/layout/chevron2"/>
    <dgm:cxn modelId="{DCF66B6B-B7B2-4541-9837-8F71C960B227}" srcId="{356C0D92-F68B-4753-8B5D-BA8A8E9F3DD2}" destId="{B1D95715-CB1F-4CF6-9F3F-CB3FB750EDDD}" srcOrd="2" destOrd="0" parTransId="{A7071A6F-AB57-408D-BF15-8F4C4618826F}" sibTransId="{81A08E13-F013-4E7B-BF28-8B498110D898}"/>
    <dgm:cxn modelId="{AB52274C-E319-4426-B775-D19DC0B37CE9}" type="presOf" srcId="{356C0D92-F68B-4753-8B5D-BA8A8E9F3DD2}" destId="{309A1E9E-6C92-46B1-8139-D349EACA05B2}" srcOrd="0" destOrd="0" presId="urn:microsoft.com/office/officeart/2005/8/layout/chevron2"/>
    <dgm:cxn modelId="{4DA0466F-504B-457E-A986-09A2CC5A594E}" type="presOf" srcId="{56CD504F-8D5A-4F46-B2E8-720315F181A5}" destId="{C98E78FE-52C8-4CBE-9CFC-B4189286CC4B}" srcOrd="0" destOrd="0" presId="urn:microsoft.com/office/officeart/2005/8/layout/chevron2"/>
    <dgm:cxn modelId="{DC2A2553-798B-49BE-B098-A13764A53285}" type="presOf" srcId="{313F13F8-FDC1-46EB-AF02-FBD6F4A9514D}" destId="{A32EB4BF-2E75-423E-9865-C6AA6B5BD2B4}" srcOrd="0" destOrd="0" presId="urn:microsoft.com/office/officeart/2005/8/layout/chevron2"/>
    <dgm:cxn modelId="{5BFD9576-FCE7-4F88-9FA3-298FCB7FB7C0}" type="presOf" srcId="{2A23845D-DF83-4DD1-A289-9E285A78712F}" destId="{8CBD1892-A077-4792-997D-69DD62410431}" srcOrd="0" destOrd="0" presId="urn:microsoft.com/office/officeart/2005/8/layout/chevron2"/>
    <dgm:cxn modelId="{BE86EF8B-FE17-479A-A881-962671D263E0}" type="presOf" srcId="{A5ADF0AD-C7E0-42AA-BD60-972F854166CE}" destId="{032CEFDF-8447-4C06-8E25-8C1845CBF222}" srcOrd="0" destOrd="0" presId="urn:microsoft.com/office/officeart/2005/8/layout/chevron2"/>
    <dgm:cxn modelId="{8C408193-03EF-4C67-A54B-8F7C35F7E3E6}" srcId="{356C0D92-F68B-4753-8B5D-BA8A8E9F3DD2}" destId="{2A23845D-DF83-4DD1-A289-9E285A78712F}" srcOrd="1" destOrd="0" parTransId="{0A4B918C-20C4-4005-A504-5774B221D9D7}" sibTransId="{42B2F7D8-0BFA-44AE-ACC2-B76915708F0B}"/>
    <dgm:cxn modelId="{3B19A79D-7ED2-4D96-A1F1-5BECAC89346C}" srcId="{356C0D92-F68B-4753-8B5D-BA8A8E9F3DD2}" destId="{56CD504F-8D5A-4F46-B2E8-720315F181A5}" srcOrd="4" destOrd="0" parTransId="{75809EDF-4137-4CE9-8EED-B11D08C7820D}" sibTransId="{D432EBC5-C816-414D-B517-040C423FA952}"/>
    <dgm:cxn modelId="{AB2AB2A2-24BA-4A20-8191-8F2B632B4B68}" srcId="{356C0D92-F68B-4753-8B5D-BA8A8E9F3DD2}" destId="{6AD44C98-BA78-41AD-8E18-96DF332DFE95}" srcOrd="3" destOrd="0" parTransId="{6538C440-0B8D-4317-B9B7-2134595EDA5C}" sibTransId="{88FB5692-4D82-42EC-98CC-50514D8A2B3C}"/>
    <dgm:cxn modelId="{E30A24AA-75DE-495E-8612-B504FDE3EB3A}" type="presOf" srcId="{D24A5D19-E02D-45F5-B33D-6AB41122C3A1}" destId="{C317B47C-4482-44CE-B74E-F53BA389E584}" srcOrd="0" destOrd="0" presId="urn:microsoft.com/office/officeart/2005/8/layout/chevron2"/>
    <dgm:cxn modelId="{155225B0-149A-4B6C-B795-A54DB2E0AEB6}" srcId="{313F13F8-FDC1-46EB-AF02-FBD6F4A9514D}" destId="{CEEC4CA9-5A1E-4869-8163-57578D7C45B8}" srcOrd="0" destOrd="0" parTransId="{7B914AA7-DA0F-4DDD-902E-22548BF500EA}" sibTransId="{1437A814-E463-423C-AB56-0818221F5A61}"/>
    <dgm:cxn modelId="{8B7EF2B9-C056-40E5-B5C4-EBED951D92DB}" type="presOf" srcId="{6AD44C98-BA78-41AD-8E18-96DF332DFE95}" destId="{D6FFE8A8-5EC9-4574-B656-51BA8CA56CFD}" srcOrd="0" destOrd="0" presId="urn:microsoft.com/office/officeart/2005/8/layout/chevron2"/>
    <dgm:cxn modelId="{7E5270C5-ADC7-4DAE-A205-EC77CA15A76B}" type="presOf" srcId="{4C88C7A1-4D4C-4CE0-B4FC-5C6F76113789}" destId="{8D3513C4-C94A-45F0-BAFF-7E826C83622F}" srcOrd="0" destOrd="0" presId="urn:microsoft.com/office/officeart/2005/8/layout/chevron2"/>
    <dgm:cxn modelId="{3D380CD8-D023-473F-9538-9D0F55DF0D6E}" srcId="{356C0D92-F68B-4753-8B5D-BA8A8E9F3DD2}" destId="{2AF01601-0631-405C-821C-977A90BAE991}" srcOrd="0" destOrd="0" parTransId="{844D4385-0CD1-4C0B-8F0D-DC26038C95A6}" sibTransId="{98FBA40B-7529-4530-B1BE-F51E1747C805}"/>
    <dgm:cxn modelId="{BAB2DEE9-4BF8-44F7-842E-8F1550713DA1}" srcId="{6AD44C98-BA78-41AD-8E18-96DF332DFE95}" destId="{A5ADF0AD-C7E0-42AA-BD60-972F854166CE}" srcOrd="0" destOrd="0" parTransId="{48FB94C1-9B9F-4C54-9CA4-372F247C4A98}" sibTransId="{116D69F7-C1A2-4499-AF93-CA59C6104F2F}"/>
    <dgm:cxn modelId="{CB18E9EF-C994-43C1-9C18-1739A5B20443}" type="presOf" srcId="{B1D95715-CB1F-4CF6-9F3F-CB3FB750EDDD}" destId="{5E04C9AE-911A-4C50-8E66-EC37ADCB5D38}" srcOrd="0" destOrd="0" presId="urn:microsoft.com/office/officeart/2005/8/layout/chevron2"/>
    <dgm:cxn modelId="{08D5BCF9-C315-40C1-A253-9D2E82FE978B}" srcId="{56CD504F-8D5A-4F46-B2E8-720315F181A5}" destId="{D24A5D19-E02D-45F5-B33D-6AB41122C3A1}" srcOrd="0" destOrd="0" parTransId="{7C70793C-EB75-483F-8B92-0D53CFCB53D3}" sibTransId="{33EE4FF8-36D9-4E79-A82A-FF2721241E64}"/>
    <dgm:cxn modelId="{67E81B91-C45D-4140-900B-68801F94114E}" type="presParOf" srcId="{309A1E9E-6C92-46B1-8139-D349EACA05B2}" destId="{1F36A554-4961-4D78-8502-434A966CFD39}" srcOrd="0" destOrd="0" presId="urn:microsoft.com/office/officeart/2005/8/layout/chevron2"/>
    <dgm:cxn modelId="{3A47EFCD-77B3-42AA-89BA-4CD0BE66AD86}" type="presParOf" srcId="{1F36A554-4961-4D78-8502-434A966CFD39}" destId="{3F467879-6215-499E-98BB-9A4BDE06B492}" srcOrd="0" destOrd="0" presId="urn:microsoft.com/office/officeart/2005/8/layout/chevron2"/>
    <dgm:cxn modelId="{227BABDD-A5D7-469E-97CF-E027A6FF8E56}" type="presParOf" srcId="{1F36A554-4961-4D78-8502-434A966CFD39}" destId="{B224FCDA-9E31-4037-AACD-A02E231AE2EB}" srcOrd="1" destOrd="0" presId="urn:microsoft.com/office/officeart/2005/8/layout/chevron2"/>
    <dgm:cxn modelId="{A6E78DBE-43BB-48E5-9F60-783A2DBBFD1A}" type="presParOf" srcId="{309A1E9E-6C92-46B1-8139-D349EACA05B2}" destId="{A8DD3C35-E6D6-4608-B775-81E446F1FBDD}" srcOrd="1" destOrd="0" presId="urn:microsoft.com/office/officeart/2005/8/layout/chevron2"/>
    <dgm:cxn modelId="{05F5D87E-B035-499B-BA2F-8AFDB1E5A9F5}" type="presParOf" srcId="{309A1E9E-6C92-46B1-8139-D349EACA05B2}" destId="{D1074B21-7110-4ED6-A45E-216FF12E893F}" srcOrd="2" destOrd="0" presId="urn:microsoft.com/office/officeart/2005/8/layout/chevron2"/>
    <dgm:cxn modelId="{3D647E69-50C1-40C3-A01A-B8CFD246B611}" type="presParOf" srcId="{D1074B21-7110-4ED6-A45E-216FF12E893F}" destId="{8CBD1892-A077-4792-997D-69DD62410431}" srcOrd="0" destOrd="0" presId="urn:microsoft.com/office/officeart/2005/8/layout/chevron2"/>
    <dgm:cxn modelId="{89B703B4-FE92-45B5-981E-F5D80C6C40CA}" type="presParOf" srcId="{D1074B21-7110-4ED6-A45E-216FF12E893F}" destId="{F70DDE74-406D-427D-B9A4-51B318E06731}" srcOrd="1" destOrd="0" presId="urn:microsoft.com/office/officeart/2005/8/layout/chevron2"/>
    <dgm:cxn modelId="{22F83207-D60C-452C-969F-517647D9370E}" type="presParOf" srcId="{309A1E9E-6C92-46B1-8139-D349EACA05B2}" destId="{5E867925-AD06-49E3-94CB-0AE5E40601B0}" srcOrd="3" destOrd="0" presId="urn:microsoft.com/office/officeart/2005/8/layout/chevron2"/>
    <dgm:cxn modelId="{D60EF18E-72DC-4F5E-A47D-50E74C8052B5}" type="presParOf" srcId="{309A1E9E-6C92-46B1-8139-D349EACA05B2}" destId="{1A59525B-2B68-4BFF-A731-734360E54F13}" srcOrd="4" destOrd="0" presId="urn:microsoft.com/office/officeart/2005/8/layout/chevron2"/>
    <dgm:cxn modelId="{B7BF21EC-3888-48DD-96AE-184BCA40DBD4}" type="presParOf" srcId="{1A59525B-2B68-4BFF-A731-734360E54F13}" destId="{5E04C9AE-911A-4C50-8E66-EC37ADCB5D38}" srcOrd="0" destOrd="0" presId="urn:microsoft.com/office/officeart/2005/8/layout/chevron2"/>
    <dgm:cxn modelId="{DB81B3A7-10EB-4175-9AEF-39910DF5C0A7}" type="presParOf" srcId="{1A59525B-2B68-4BFF-A731-734360E54F13}" destId="{8D3513C4-C94A-45F0-BAFF-7E826C83622F}" srcOrd="1" destOrd="0" presId="urn:microsoft.com/office/officeart/2005/8/layout/chevron2"/>
    <dgm:cxn modelId="{7199F8C5-6702-41FE-98D6-838ABA064534}" type="presParOf" srcId="{309A1E9E-6C92-46B1-8139-D349EACA05B2}" destId="{1CEFC418-EB6C-4F46-92DB-E8D544AE80B8}" srcOrd="5" destOrd="0" presId="urn:microsoft.com/office/officeart/2005/8/layout/chevron2"/>
    <dgm:cxn modelId="{D9296E13-7CAB-4EFC-989E-BF3172B617FA}" type="presParOf" srcId="{309A1E9E-6C92-46B1-8139-D349EACA05B2}" destId="{939CFC20-194B-43FF-9013-8FC63C49E50E}" srcOrd="6" destOrd="0" presId="urn:microsoft.com/office/officeart/2005/8/layout/chevron2"/>
    <dgm:cxn modelId="{668B98A0-1F14-48BD-A664-613CEB91C5CD}" type="presParOf" srcId="{939CFC20-194B-43FF-9013-8FC63C49E50E}" destId="{D6FFE8A8-5EC9-4574-B656-51BA8CA56CFD}" srcOrd="0" destOrd="0" presId="urn:microsoft.com/office/officeart/2005/8/layout/chevron2"/>
    <dgm:cxn modelId="{D9A5B23E-98E8-44A4-AFD2-7E0A32615747}" type="presParOf" srcId="{939CFC20-194B-43FF-9013-8FC63C49E50E}" destId="{032CEFDF-8447-4C06-8E25-8C1845CBF222}" srcOrd="1" destOrd="0" presId="urn:microsoft.com/office/officeart/2005/8/layout/chevron2"/>
    <dgm:cxn modelId="{733B16AD-07DC-4897-9815-4CF41DF3E156}" type="presParOf" srcId="{309A1E9E-6C92-46B1-8139-D349EACA05B2}" destId="{6771E891-6EC5-42DC-BE86-D5FBFE3F5159}" srcOrd="7" destOrd="0" presId="urn:microsoft.com/office/officeart/2005/8/layout/chevron2"/>
    <dgm:cxn modelId="{CB17902F-150C-4BF5-A2F5-83F55A46810E}" type="presParOf" srcId="{309A1E9E-6C92-46B1-8139-D349EACA05B2}" destId="{BDB81E29-4C18-4CD0-BD56-95C1CF23425A}" srcOrd="8" destOrd="0" presId="urn:microsoft.com/office/officeart/2005/8/layout/chevron2"/>
    <dgm:cxn modelId="{4E15BE30-8153-4818-91C9-AD8F38E48A34}" type="presParOf" srcId="{BDB81E29-4C18-4CD0-BD56-95C1CF23425A}" destId="{C98E78FE-52C8-4CBE-9CFC-B4189286CC4B}" srcOrd="0" destOrd="0" presId="urn:microsoft.com/office/officeart/2005/8/layout/chevron2"/>
    <dgm:cxn modelId="{A5F9D810-FB1A-4379-B95D-E1C6A904B908}" type="presParOf" srcId="{BDB81E29-4C18-4CD0-BD56-95C1CF23425A}" destId="{C317B47C-4482-44CE-B74E-F53BA389E584}" srcOrd="1" destOrd="0" presId="urn:microsoft.com/office/officeart/2005/8/layout/chevron2"/>
    <dgm:cxn modelId="{957E9788-BE68-4A80-A9A5-0A3AFFAABDBB}" type="presParOf" srcId="{309A1E9E-6C92-46B1-8139-D349EACA05B2}" destId="{61ABA868-5A18-433D-8188-40309A8F01C5}" srcOrd="9" destOrd="0" presId="urn:microsoft.com/office/officeart/2005/8/layout/chevron2"/>
    <dgm:cxn modelId="{0CA1BA5C-E8C2-408E-808C-3D1F3DCECC38}" type="presParOf" srcId="{309A1E9E-6C92-46B1-8139-D349EACA05B2}" destId="{63712AEF-836B-4038-A8F3-D0DE04D09BAD}" srcOrd="10" destOrd="0" presId="urn:microsoft.com/office/officeart/2005/8/layout/chevron2"/>
    <dgm:cxn modelId="{F489C22B-D3C3-4AD3-A04A-A5A8C630B9DD}" type="presParOf" srcId="{63712AEF-836B-4038-A8F3-D0DE04D09BAD}" destId="{A32EB4BF-2E75-423E-9865-C6AA6B5BD2B4}" srcOrd="0" destOrd="0" presId="urn:microsoft.com/office/officeart/2005/8/layout/chevron2"/>
    <dgm:cxn modelId="{3B62A3E0-1564-4137-9E1E-D02F4A999910}" type="presParOf" srcId="{63712AEF-836B-4038-A8F3-D0DE04D09BAD}" destId="{398B7328-0F33-485F-9A08-93D2F9FCD65D}"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A92BA-2476-4E3F-86FD-A8077D7BD0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ADF944C2-98D3-4FBC-B131-238BF54F5C6E}">
      <dgm:prSet custT="1"/>
      <dgm:spPr/>
      <dgm:t>
        <a:bodyPr/>
        <a:lstStyle/>
        <a:p>
          <a:pPr rtl="0"/>
          <a:r>
            <a:rPr lang="en-US" sz="2400" dirty="0"/>
            <a:t>Τα </a:t>
          </a:r>
          <a:r>
            <a:rPr lang="en-US" sz="2400" dirty="0" err="1"/>
            <a:t>χέρι</a:t>
          </a:r>
          <a:r>
            <a:rPr lang="en-US" sz="2400" dirty="0"/>
            <a:t>α θα πρέπει να πλένονται σε τακτά χρονικά διαστήματα και οπωσδήποτε</a:t>
          </a:r>
          <a:endParaRPr lang="en-GB" sz="2400" dirty="0"/>
        </a:p>
      </dgm:t>
    </dgm:pt>
    <dgm:pt modelId="{F8ACD558-A366-4F95-9249-96663A1AD952}" type="parTrans" cxnId="{2E7CCC3C-D99B-4142-A3D3-1178F707A567}">
      <dgm:prSet/>
      <dgm:spPr/>
      <dgm:t>
        <a:bodyPr/>
        <a:lstStyle/>
        <a:p>
          <a:endParaRPr lang="en-GB"/>
        </a:p>
      </dgm:t>
    </dgm:pt>
    <dgm:pt modelId="{D8F56556-A141-440A-AE3E-819EEC4FB1C1}" type="sibTrans" cxnId="{2E7CCC3C-D99B-4142-A3D3-1178F707A567}">
      <dgm:prSet/>
      <dgm:spPr/>
      <dgm:t>
        <a:bodyPr/>
        <a:lstStyle/>
        <a:p>
          <a:endParaRPr lang="en-GB"/>
        </a:p>
      </dgm:t>
    </dgm:pt>
    <dgm:pt modelId="{842AD69A-D990-4458-9D99-0CBC213D796F}">
      <dgm:prSet custT="1"/>
      <dgm:spPr/>
      <dgm:t>
        <a:bodyPr/>
        <a:lstStyle/>
        <a:p>
          <a:pPr rtl="0"/>
          <a:r>
            <a:rPr lang="el-GR" sz="1800" dirty="0"/>
            <a:t>μετά από κάθε επαφή με άλλο άτομο ή τις αναπνευστικές εκκρίσεις αυτού (σάλια, σταγονίδια), </a:t>
          </a:r>
          <a:endParaRPr lang="en-GB" sz="1800" dirty="0"/>
        </a:p>
      </dgm:t>
    </dgm:pt>
    <dgm:pt modelId="{45FA4067-F11D-4FE8-B1A1-FE76E688891C}" type="parTrans" cxnId="{B7840A8F-7EBF-483B-9B8F-D669CB14DFDF}">
      <dgm:prSet/>
      <dgm:spPr/>
      <dgm:t>
        <a:bodyPr/>
        <a:lstStyle/>
        <a:p>
          <a:endParaRPr lang="en-GB"/>
        </a:p>
      </dgm:t>
    </dgm:pt>
    <dgm:pt modelId="{2ADA8673-28FE-4982-A6B7-4B51C5A73742}" type="sibTrans" cxnId="{B7840A8F-7EBF-483B-9B8F-D669CB14DFDF}">
      <dgm:prSet/>
      <dgm:spPr/>
      <dgm:t>
        <a:bodyPr/>
        <a:lstStyle/>
        <a:p>
          <a:endParaRPr lang="en-GB"/>
        </a:p>
      </dgm:t>
    </dgm:pt>
    <dgm:pt modelId="{8E81B2D7-B7DE-423D-833B-F816B71BE359}">
      <dgm:prSet custT="1"/>
      <dgm:spPr/>
      <dgm:t>
        <a:bodyPr/>
        <a:lstStyle/>
        <a:p>
          <a:pPr rtl="0"/>
          <a:r>
            <a:rPr lang="el-GR" sz="1800"/>
            <a:t>με αντικείμενα που αγγίζονται από άλλα άτομα όπως χειρολαβές κ.α., </a:t>
          </a:r>
          <a:endParaRPr lang="en-GB" sz="1800"/>
        </a:p>
      </dgm:t>
    </dgm:pt>
    <dgm:pt modelId="{BE2E1F96-6DE0-4789-ABE1-AA9526A9B7B6}" type="parTrans" cxnId="{A23E4DE7-A58C-4CB7-B5F5-CF634BB64B47}">
      <dgm:prSet/>
      <dgm:spPr/>
      <dgm:t>
        <a:bodyPr/>
        <a:lstStyle/>
        <a:p>
          <a:endParaRPr lang="en-GB"/>
        </a:p>
      </dgm:t>
    </dgm:pt>
    <dgm:pt modelId="{95F1076D-F219-45F9-AA70-FA819724CF79}" type="sibTrans" cxnId="{A23E4DE7-A58C-4CB7-B5F5-CF634BB64B47}">
      <dgm:prSet/>
      <dgm:spPr/>
      <dgm:t>
        <a:bodyPr/>
        <a:lstStyle/>
        <a:p>
          <a:endParaRPr lang="en-GB"/>
        </a:p>
      </dgm:t>
    </dgm:pt>
    <dgm:pt modelId="{37BF0F67-D95A-4BD3-B2E6-8A99EEF79A40}">
      <dgm:prSet custT="1"/>
      <dgm:spPr/>
      <dgm:t>
        <a:bodyPr/>
        <a:lstStyle/>
        <a:p>
          <a:pPr rtl="0"/>
          <a:r>
            <a:rPr lang="el-GR" sz="1800" dirty="0"/>
            <a:t>πριν την τοποθέτηση της μάσκας, </a:t>
          </a:r>
          <a:endParaRPr lang="en-GB" sz="1800" dirty="0"/>
        </a:p>
      </dgm:t>
    </dgm:pt>
    <dgm:pt modelId="{70B96A59-AFF8-4972-B3A2-6E3B8B87D3DD}" type="parTrans" cxnId="{AEED5D35-0D72-4BFE-AEDB-97D1D0CF6403}">
      <dgm:prSet/>
      <dgm:spPr/>
      <dgm:t>
        <a:bodyPr/>
        <a:lstStyle/>
        <a:p>
          <a:endParaRPr lang="en-GB"/>
        </a:p>
      </dgm:t>
    </dgm:pt>
    <dgm:pt modelId="{D03B4426-F163-4E27-ABC8-7F50C10ADE6F}" type="sibTrans" cxnId="{AEED5D35-0D72-4BFE-AEDB-97D1D0CF6403}">
      <dgm:prSet/>
      <dgm:spPr/>
      <dgm:t>
        <a:bodyPr/>
        <a:lstStyle/>
        <a:p>
          <a:endParaRPr lang="en-GB"/>
        </a:p>
      </dgm:t>
    </dgm:pt>
    <dgm:pt modelId="{3276DCE9-D181-4FBE-94FE-66573F686648}">
      <dgm:prSet custT="1"/>
      <dgm:spPr/>
      <dgm:t>
        <a:bodyPr/>
        <a:lstStyle/>
        <a:p>
          <a:pPr rtl="0"/>
          <a:r>
            <a:rPr lang="el-GR" sz="1800"/>
            <a:t>πριν και μετά από την αφαίρεση της μάσκας,</a:t>
          </a:r>
          <a:endParaRPr lang="en-GB" sz="1800"/>
        </a:p>
      </dgm:t>
    </dgm:pt>
    <dgm:pt modelId="{93C92007-0F1A-4BFA-9D2D-B1DC70E70F21}" type="parTrans" cxnId="{606DCAA5-2883-4ED4-AD03-2BE993742013}">
      <dgm:prSet/>
      <dgm:spPr/>
      <dgm:t>
        <a:bodyPr/>
        <a:lstStyle/>
        <a:p>
          <a:endParaRPr lang="en-GB"/>
        </a:p>
      </dgm:t>
    </dgm:pt>
    <dgm:pt modelId="{AB0E260A-1EB0-485B-950D-C1987106D385}" type="sibTrans" cxnId="{606DCAA5-2883-4ED4-AD03-2BE993742013}">
      <dgm:prSet/>
      <dgm:spPr/>
      <dgm:t>
        <a:bodyPr/>
        <a:lstStyle/>
        <a:p>
          <a:endParaRPr lang="en-GB"/>
        </a:p>
      </dgm:t>
    </dgm:pt>
    <dgm:pt modelId="{E74B8119-FF5E-443E-AF73-D94F2CF75A0A}">
      <dgm:prSet custT="1"/>
      <dgm:spPr/>
      <dgm:t>
        <a:bodyPr/>
        <a:lstStyle/>
        <a:p>
          <a:pPr rtl="0"/>
          <a:r>
            <a:rPr lang="el-GR" sz="1800"/>
            <a:t>πριν και μετά την αφαίρεση των γαντιών, </a:t>
          </a:r>
          <a:endParaRPr lang="en-GB" sz="1800"/>
        </a:p>
      </dgm:t>
    </dgm:pt>
    <dgm:pt modelId="{FD95F13F-28D9-4E27-B0B0-AF9BA5450A32}" type="parTrans" cxnId="{11696959-424E-4081-B598-C1F68094C81A}">
      <dgm:prSet/>
      <dgm:spPr/>
      <dgm:t>
        <a:bodyPr/>
        <a:lstStyle/>
        <a:p>
          <a:endParaRPr lang="en-GB"/>
        </a:p>
      </dgm:t>
    </dgm:pt>
    <dgm:pt modelId="{268F1796-E622-41D3-938D-4A1A6E7A7290}" type="sibTrans" cxnId="{11696959-424E-4081-B598-C1F68094C81A}">
      <dgm:prSet/>
      <dgm:spPr/>
      <dgm:t>
        <a:bodyPr/>
        <a:lstStyle/>
        <a:p>
          <a:endParaRPr lang="en-GB"/>
        </a:p>
      </dgm:t>
    </dgm:pt>
    <dgm:pt modelId="{1BEC16D4-D5BD-465D-BBA4-47BB6041478C}">
      <dgm:prSet custT="1"/>
      <dgm:spPr/>
      <dgm:t>
        <a:bodyPr/>
        <a:lstStyle/>
        <a:p>
          <a:pPr rtl="0"/>
          <a:r>
            <a:rPr lang="el-GR" sz="1800"/>
            <a:t>μετά τη χρήση της τουαλέτας, </a:t>
          </a:r>
          <a:endParaRPr lang="en-GB" sz="1800"/>
        </a:p>
      </dgm:t>
    </dgm:pt>
    <dgm:pt modelId="{DCEA62BA-9E3C-4DBC-98BD-39379D379E11}" type="parTrans" cxnId="{6EC72788-D38E-4B6C-B1B9-7911E59F3589}">
      <dgm:prSet/>
      <dgm:spPr/>
      <dgm:t>
        <a:bodyPr/>
        <a:lstStyle/>
        <a:p>
          <a:endParaRPr lang="en-GB"/>
        </a:p>
      </dgm:t>
    </dgm:pt>
    <dgm:pt modelId="{40E9D1DE-0DF8-4B74-85B1-A5DC84AEFFC4}" type="sibTrans" cxnId="{6EC72788-D38E-4B6C-B1B9-7911E59F3589}">
      <dgm:prSet/>
      <dgm:spPr/>
      <dgm:t>
        <a:bodyPr/>
        <a:lstStyle/>
        <a:p>
          <a:endParaRPr lang="en-GB"/>
        </a:p>
      </dgm:t>
    </dgm:pt>
    <dgm:pt modelId="{6600012C-C8C2-4D81-B617-03EEA5097884}">
      <dgm:prSet custT="1"/>
      <dgm:spPr/>
      <dgm:t>
        <a:bodyPr/>
        <a:lstStyle/>
        <a:p>
          <a:pPr rtl="0"/>
          <a:r>
            <a:rPr lang="el-GR" sz="1800"/>
            <a:t>πριν από το φαγητό,</a:t>
          </a:r>
          <a:endParaRPr lang="en-GB" sz="1800"/>
        </a:p>
      </dgm:t>
    </dgm:pt>
    <dgm:pt modelId="{46718DEA-5FD0-424C-A372-86F5CF728EFF}" type="parTrans" cxnId="{35C1ECC2-A82E-42A0-9081-50E2511F9FF7}">
      <dgm:prSet/>
      <dgm:spPr/>
      <dgm:t>
        <a:bodyPr/>
        <a:lstStyle/>
        <a:p>
          <a:endParaRPr lang="en-GB"/>
        </a:p>
      </dgm:t>
    </dgm:pt>
    <dgm:pt modelId="{89B3F9BF-1444-4C88-A369-11334C5FB0D4}" type="sibTrans" cxnId="{35C1ECC2-A82E-42A0-9081-50E2511F9FF7}">
      <dgm:prSet/>
      <dgm:spPr/>
      <dgm:t>
        <a:bodyPr/>
        <a:lstStyle/>
        <a:p>
          <a:endParaRPr lang="en-GB"/>
        </a:p>
      </dgm:t>
    </dgm:pt>
    <dgm:pt modelId="{A154F7A2-1DBA-4302-A659-C1A1B0FA9FEB}">
      <dgm:prSet custT="1"/>
      <dgm:spPr/>
      <dgm:t>
        <a:bodyPr/>
        <a:lstStyle/>
        <a:p>
          <a:pPr rtl="0"/>
          <a:r>
            <a:rPr lang="el-GR" sz="1800" dirty="0"/>
            <a:t>πριν ακουμπήσουμε το πρόσωπο κτλ.</a:t>
          </a:r>
          <a:endParaRPr lang="en-GB" sz="1800" dirty="0"/>
        </a:p>
      </dgm:t>
    </dgm:pt>
    <dgm:pt modelId="{65EAE723-07F3-43C4-88F8-9E86C5AE6F54}" type="parTrans" cxnId="{2BC947D0-DAB5-4E2D-A3A8-6DBE28C75ED9}">
      <dgm:prSet/>
      <dgm:spPr/>
      <dgm:t>
        <a:bodyPr/>
        <a:lstStyle/>
        <a:p>
          <a:endParaRPr lang="en-GB"/>
        </a:p>
      </dgm:t>
    </dgm:pt>
    <dgm:pt modelId="{A9A455B2-C87C-4363-8615-1A784DF2E0AA}" type="sibTrans" cxnId="{2BC947D0-DAB5-4E2D-A3A8-6DBE28C75ED9}">
      <dgm:prSet/>
      <dgm:spPr/>
      <dgm:t>
        <a:bodyPr/>
        <a:lstStyle/>
        <a:p>
          <a:endParaRPr lang="en-GB"/>
        </a:p>
      </dgm:t>
    </dgm:pt>
    <dgm:pt modelId="{09EE0420-4654-496D-88C6-4C7C7EEC9316}" type="pres">
      <dgm:prSet presAssocID="{620A92BA-2476-4E3F-86FD-A8077D7BD06C}" presName="linear" presStyleCnt="0">
        <dgm:presLayoutVars>
          <dgm:animLvl val="lvl"/>
          <dgm:resizeHandles val="exact"/>
        </dgm:presLayoutVars>
      </dgm:prSet>
      <dgm:spPr/>
    </dgm:pt>
    <dgm:pt modelId="{7BB2F74F-4476-4F81-96BB-60C09DB19F18}" type="pres">
      <dgm:prSet presAssocID="{ADF944C2-98D3-4FBC-B131-238BF54F5C6E}" presName="parentText" presStyleLbl="node1" presStyleIdx="0" presStyleCnt="1">
        <dgm:presLayoutVars>
          <dgm:chMax val="0"/>
          <dgm:bulletEnabled val="1"/>
        </dgm:presLayoutVars>
      </dgm:prSet>
      <dgm:spPr/>
    </dgm:pt>
    <dgm:pt modelId="{E7616C0B-332D-49BC-B998-30D0EBEE676C}" type="pres">
      <dgm:prSet presAssocID="{ADF944C2-98D3-4FBC-B131-238BF54F5C6E}" presName="childText" presStyleLbl="revTx" presStyleIdx="0" presStyleCnt="1">
        <dgm:presLayoutVars>
          <dgm:bulletEnabled val="1"/>
        </dgm:presLayoutVars>
      </dgm:prSet>
      <dgm:spPr/>
    </dgm:pt>
  </dgm:ptLst>
  <dgm:cxnLst>
    <dgm:cxn modelId="{365BD61C-15AD-49D9-9587-7FF3A46243D0}" type="presOf" srcId="{E74B8119-FF5E-443E-AF73-D94F2CF75A0A}" destId="{E7616C0B-332D-49BC-B998-30D0EBEE676C}" srcOrd="0" destOrd="4" presId="urn:microsoft.com/office/officeart/2005/8/layout/vList2"/>
    <dgm:cxn modelId="{FF367F22-E0E7-4EBD-A64A-BF7854183DD8}" type="presOf" srcId="{6600012C-C8C2-4D81-B617-03EEA5097884}" destId="{E7616C0B-332D-49BC-B998-30D0EBEE676C}" srcOrd="0" destOrd="6" presId="urn:microsoft.com/office/officeart/2005/8/layout/vList2"/>
    <dgm:cxn modelId="{AEED5D35-0D72-4BFE-AEDB-97D1D0CF6403}" srcId="{ADF944C2-98D3-4FBC-B131-238BF54F5C6E}" destId="{37BF0F67-D95A-4BD3-B2E6-8A99EEF79A40}" srcOrd="2" destOrd="0" parTransId="{70B96A59-AFF8-4972-B3A2-6E3B8B87D3DD}" sibTransId="{D03B4426-F163-4E27-ABC8-7F50C10ADE6F}"/>
    <dgm:cxn modelId="{2E7CCC3C-D99B-4142-A3D3-1178F707A567}" srcId="{620A92BA-2476-4E3F-86FD-A8077D7BD06C}" destId="{ADF944C2-98D3-4FBC-B131-238BF54F5C6E}" srcOrd="0" destOrd="0" parTransId="{F8ACD558-A366-4F95-9249-96663A1AD952}" sibTransId="{D8F56556-A141-440A-AE3E-819EEC4FB1C1}"/>
    <dgm:cxn modelId="{5ED2D663-E2D1-43FB-9183-7ABF830489BF}" type="presOf" srcId="{620A92BA-2476-4E3F-86FD-A8077D7BD06C}" destId="{09EE0420-4654-496D-88C6-4C7C7EEC9316}" srcOrd="0" destOrd="0" presId="urn:microsoft.com/office/officeart/2005/8/layout/vList2"/>
    <dgm:cxn modelId="{CCFB6C47-5125-49FA-864C-E99AB030A3CB}" type="presOf" srcId="{37BF0F67-D95A-4BD3-B2E6-8A99EEF79A40}" destId="{E7616C0B-332D-49BC-B998-30D0EBEE676C}" srcOrd="0" destOrd="2" presId="urn:microsoft.com/office/officeart/2005/8/layout/vList2"/>
    <dgm:cxn modelId="{11696959-424E-4081-B598-C1F68094C81A}" srcId="{ADF944C2-98D3-4FBC-B131-238BF54F5C6E}" destId="{E74B8119-FF5E-443E-AF73-D94F2CF75A0A}" srcOrd="4" destOrd="0" parTransId="{FD95F13F-28D9-4E27-B0B0-AF9BA5450A32}" sibTransId="{268F1796-E622-41D3-938D-4A1A6E7A7290}"/>
    <dgm:cxn modelId="{6EC72788-D38E-4B6C-B1B9-7911E59F3589}" srcId="{ADF944C2-98D3-4FBC-B131-238BF54F5C6E}" destId="{1BEC16D4-D5BD-465D-BBA4-47BB6041478C}" srcOrd="5" destOrd="0" parTransId="{DCEA62BA-9E3C-4DBC-98BD-39379D379E11}" sibTransId="{40E9D1DE-0DF8-4B74-85B1-A5DC84AEFFC4}"/>
    <dgm:cxn modelId="{2A76848E-9C7D-46F3-AF02-C57EF974F112}" type="presOf" srcId="{ADF944C2-98D3-4FBC-B131-238BF54F5C6E}" destId="{7BB2F74F-4476-4F81-96BB-60C09DB19F18}" srcOrd="0" destOrd="0" presId="urn:microsoft.com/office/officeart/2005/8/layout/vList2"/>
    <dgm:cxn modelId="{B7840A8F-7EBF-483B-9B8F-D669CB14DFDF}" srcId="{ADF944C2-98D3-4FBC-B131-238BF54F5C6E}" destId="{842AD69A-D990-4458-9D99-0CBC213D796F}" srcOrd="0" destOrd="0" parTransId="{45FA4067-F11D-4FE8-B1A1-FE76E688891C}" sibTransId="{2ADA8673-28FE-4982-A6B7-4B51C5A73742}"/>
    <dgm:cxn modelId="{73D87490-8C4D-4CB4-A888-E39A74EF1B52}" type="presOf" srcId="{3276DCE9-D181-4FBE-94FE-66573F686648}" destId="{E7616C0B-332D-49BC-B998-30D0EBEE676C}" srcOrd="0" destOrd="3" presId="urn:microsoft.com/office/officeart/2005/8/layout/vList2"/>
    <dgm:cxn modelId="{606DCAA5-2883-4ED4-AD03-2BE993742013}" srcId="{ADF944C2-98D3-4FBC-B131-238BF54F5C6E}" destId="{3276DCE9-D181-4FBE-94FE-66573F686648}" srcOrd="3" destOrd="0" parTransId="{93C92007-0F1A-4BFA-9D2D-B1DC70E70F21}" sibTransId="{AB0E260A-1EB0-485B-950D-C1987106D385}"/>
    <dgm:cxn modelId="{35C1ECC2-A82E-42A0-9081-50E2511F9FF7}" srcId="{ADF944C2-98D3-4FBC-B131-238BF54F5C6E}" destId="{6600012C-C8C2-4D81-B617-03EEA5097884}" srcOrd="6" destOrd="0" parTransId="{46718DEA-5FD0-424C-A372-86F5CF728EFF}" sibTransId="{89B3F9BF-1444-4C88-A369-11334C5FB0D4}"/>
    <dgm:cxn modelId="{05CF87CE-C53B-4616-981B-563980AE599E}" type="presOf" srcId="{A154F7A2-1DBA-4302-A659-C1A1B0FA9FEB}" destId="{E7616C0B-332D-49BC-B998-30D0EBEE676C}" srcOrd="0" destOrd="7" presId="urn:microsoft.com/office/officeart/2005/8/layout/vList2"/>
    <dgm:cxn modelId="{2BC947D0-DAB5-4E2D-A3A8-6DBE28C75ED9}" srcId="{ADF944C2-98D3-4FBC-B131-238BF54F5C6E}" destId="{A154F7A2-1DBA-4302-A659-C1A1B0FA9FEB}" srcOrd="7" destOrd="0" parTransId="{65EAE723-07F3-43C4-88F8-9E86C5AE6F54}" sibTransId="{A9A455B2-C87C-4363-8615-1A784DF2E0AA}"/>
    <dgm:cxn modelId="{BD0B78E3-7742-486E-9CD7-FFE8D4E9207C}" type="presOf" srcId="{1BEC16D4-D5BD-465D-BBA4-47BB6041478C}" destId="{E7616C0B-332D-49BC-B998-30D0EBEE676C}" srcOrd="0" destOrd="5" presId="urn:microsoft.com/office/officeart/2005/8/layout/vList2"/>
    <dgm:cxn modelId="{A23E4DE7-A58C-4CB7-B5F5-CF634BB64B47}" srcId="{ADF944C2-98D3-4FBC-B131-238BF54F5C6E}" destId="{8E81B2D7-B7DE-423D-833B-F816B71BE359}" srcOrd="1" destOrd="0" parTransId="{BE2E1F96-6DE0-4789-ABE1-AA9526A9B7B6}" sibTransId="{95F1076D-F219-45F9-AA70-FA819724CF79}"/>
    <dgm:cxn modelId="{CC54E5F3-481E-4B1F-8F8A-98E1FBFA9AE8}" type="presOf" srcId="{8E81B2D7-B7DE-423D-833B-F816B71BE359}" destId="{E7616C0B-332D-49BC-B998-30D0EBEE676C}" srcOrd="0" destOrd="1" presId="urn:microsoft.com/office/officeart/2005/8/layout/vList2"/>
    <dgm:cxn modelId="{45DAF2FD-4D05-4A66-A4B6-8220C9AAA53E}" type="presOf" srcId="{842AD69A-D990-4458-9D99-0CBC213D796F}" destId="{E7616C0B-332D-49BC-B998-30D0EBEE676C}" srcOrd="0" destOrd="0" presId="urn:microsoft.com/office/officeart/2005/8/layout/vList2"/>
    <dgm:cxn modelId="{4BAFDDBA-D12A-4E5B-A670-00D851602B7D}" type="presParOf" srcId="{09EE0420-4654-496D-88C6-4C7C7EEC9316}" destId="{7BB2F74F-4476-4F81-96BB-60C09DB19F18}" srcOrd="0" destOrd="0" presId="urn:microsoft.com/office/officeart/2005/8/layout/vList2"/>
    <dgm:cxn modelId="{A561C6EC-7C62-4671-B63B-2CB2802C5FB6}" type="presParOf" srcId="{09EE0420-4654-496D-88C6-4C7C7EEC9316}" destId="{E7616C0B-332D-49BC-B998-30D0EBEE676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22D91E-4BAD-47D9-8521-ABD4B587034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A67F46EC-2EDB-4D3B-86C5-42E84741F05B}">
      <dgm:prSet custT="1"/>
      <dgm:spPr/>
      <dgm:t>
        <a:bodyPr/>
        <a:lstStyle/>
        <a:p>
          <a:pPr rtl="0"/>
          <a:r>
            <a:rPr lang="en-US" sz="2000" b="1" dirty="0" err="1"/>
            <a:t>Γι</a:t>
          </a:r>
          <a:r>
            <a:rPr lang="en-US" sz="2000" b="1" dirty="0"/>
            <a:t>ατί είναι σημαντινή η τήρηση αποστάσεων; </a:t>
          </a:r>
          <a:endParaRPr lang="en-GB" sz="2000" dirty="0"/>
        </a:p>
      </dgm:t>
    </dgm:pt>
    <dgm:pt modelId="{8D63BAC9-BA53-4D13-ACA3-594717872395}" type="parTrans" cxnId="{3AB4CDE5-60B2-4B18-AB9D-938719E6EF74}">
      <dgm:prSet/>
      <dgm:spPr/>
      <dgm:t>
        <a:bodyPr/>
        <a:lstStyle/>
        <a:p>
          <a:endParaRPr lang="en-GB"/>
        </a:p>
      </dgm:t>
    </dgm:pt>
    <dgm:pt modelId="{C86FC904-0C40-4D01-B735-D77BF216F157}" type="sibTrans" cxnId="{3AB4CDE5-60B2-4B18-AB9D-938719E6EF74}">
      <dgm:prSet/>
      <dgm:spPr/>
      <dgm:t>
        <a:bodyPr/>
        <a:lstStyle/>
        <a:p>
          <a:endParaRPr lang="en-GB"/>
        </a:p>
      </dgm:t>
    </dgm:pt>
    <dgm:pt modelId="{E11C1EFC-A46A-4728-A89C-2C540D0C7060}">
      <dgm:prSet custT="1"/>
      <dgm:spPr/>
      <dgm:t>
        <a:bodyPr/>
        <a:lstStyle/>
        <a:p>
          <a:pPr rtl="0"/>
          <a:r>
            <a:rPr lang="en-US" sz="1800" dirty="0" err="1"/>
            <a:t>Δι</a:t>
          </a:r>
          <a:r>
            <a:rPr lang="en-US" sz="1800" dirty="0"/>
            <a:t>ακόπτει τη μετάδοση απο ανθρωπο σε άνθρωπο </a:t>
          </a:r>
          <a:endParaRPr lang="en-GB" sz="1800" dirty="0"/>
        </a:p>
      </dgm:t>
    </dgm:pt>
    <dgm:pt modelId="{BAD58AF4-B1FF-4C91-B27F-51EC92E8BDA1}" type="parTrans" cxnId="{EB400408-09CC-40CB-B977-00FFF50424E1}">
      <dgm:prSet/>
      <dgm:spPr/>
      <dgm:t>
        <a:bodyPr/>
        <a:lstStyle/>
        <a:p>
          <a:endParaRPr lang="en-GB"/>
        </a:p>
      </dgm:t>
    </dgm:pt>
    <dgm:pt modelId="{0C5969D5-4B1F-4770-B6CD-D098C0F09F1B}" type="sibTrans" cxnId="{EB400408-09CC-40CB-B977-00FFF50424E1}">
      <dgm:prSet/>
      <dgm:spPr/>
      <dgm:t>
        <a:bodyPr/>
        <a:lstStyle/>
        <a:p>
          <a:endParaRPr lang="en-GB"/>
        </a:p>
      </dgm:t>
    </dgm:pt>
    <dgm:pt modelId="{7F23C4E8-DF95-4D50-B2B3-4D137B2BFCBB}">
      <dgm:prSet custT="1"/>
      <dgm:spPr/>
      <dgm:t>
        <a:bodyPr/>
        <a:lstStyle/>
        <a:p>
          <a:pPr rtl="0"/>
          <a:r>
            <a:rPr lang="en-US" sz="1800" dirty="0" err="1"/>
            <a:t>Προλ</a:t>
          </a:r>
          <a:r>
            <a:rPr lang="en-US" sz="1800" dirty="0"/>
            <a:t>αμβάνει την περαιτέρω διασπορά του ιού</a:t>
          </a:r>
          <a:endParaRPr lang="en-GB" sz="1800" dirty="0"/>
        </a:p>
      </dgm:t>
    </dgm:pt>
    <dgm:pt modelId="{5485BA9B-D7B8-4960-98C0-886BF401AFC8}" type="parTrans" cxnId="{A0E0F43B-A047-476F-8486-26AEE987B0B0}">
      <dgm:prSet/>
      <dgm:spPr/>
      <dgm:t>
        <a:bodyPr/>
        <a:lstStyle/>
        <a:p>
          <a:endParaRPr lang="en-GB"/>
        </a:p>
      </dgm:t>
    </dgm:pt>
    <dgm:pt modelId="{6006074C-55F6-4219-8601-A820E8BD8493}" type="sibTrans" cxnId="{A0E0F43B-A047-476F-8486-26AEE987B0B0}">
      <dgm:prSet/>
      <dgm:spPr/>
      <dgm:t>
        <a:bodyPr/>
        <a:lstStyle/>
        <a:p>
          <a:endParaRPr lang="en-GB"/>
        </a:p>
      </dgm:t>
    </dgm:pt>
    <dgm:pt modelId="{EAD52E17-9071-49AD-9D9A-21A073F3D90A}">
      <dgm:prSet custT="1"/>
      <dgm:spPr/>
      <dgm:t>
        <a:bodyPr/>
        <a:lstStyle/>
        <a:p>
          <a:pPr rtl="0"/>
          <a:r>
            <a:rPr lang="el-GR" sz="1800"/>
            <a:t>Μειώνει την ένταση της επιδημίας</a:t>
          </a:r>
          <a:endParaRPr lang="en-GB" sz="1800"/>
        </a:p>
      </dgm:t>
    </dgm:pt>
    <dgm:pt modelId="{1E28E678-2912-4EAA-9603-A437B4BAC5FB}" type="parTrans" cxnId="{1C0BD1F4-CAA8-40C2-AC75-ED9644B78652}">
      <dgm:prSet/>
      <dgm:spPr/>
      <dgm:t>
        <a:bodyPr/>
        <a:lstStyle/>
        <a:p>
          <a:endParaRPr lang="en-GB"/>
        </a:p>
      </dgm:t>
    </dgm:pt>
    <dgm:pt modelId="{7D78D89F-AA65-41DC-AE19-FE8A65433EF6}" type="sibTrans" cxnId="{1C0BD1F4-CAA8-40C2-AC75-ED9644B78652}">
      <dgm:prSet/>
      <dgm:spPr/>
      <dgm:t>
        <a:bodyPr/>
        <a:lstStyle/>
        <a:p>
          <a:endParaRPr lang="en-GB"/>
        </a:p>
      </dgm:t>
    </dgm:pt>
    <dgm:pt modelId="{0F58514D-261F-49D8-B664-DA81BEC77EF1}">
      <dgm:prSet custT="1"/>
      <dgm:spPr/>
      <dgm:t>
        <a:bodyPr/>
        <a:lstStyle/>
        <a:p>
          <a:pPr rtl="0"/>
          <a:r>
            <a:rPr lang="el-GR" sz="1800"/>
            <a:t>Μειώνει τα περιστατικά </a:t>
          </a:r>
          <a:r>
            <a:rPr lang="en-US" sz="1800"/>
            <a:t>COVID-19</a:t>
          </a:r>
          <a:endParaRPr lang="en-GB" sz="1800"/>
        </a:p>
      </dgm:t>
    </dgm:pt>
    <dgm:pt modelId="{9E2D1511-FF1F-4F68-971B-57DCA2237250}" type="parTrans" cxnId="{1093799D-D52F-4920-B62E-38CA19BE6321}">
      <dgm:prSet/>
      <dgm:spPr/>
      <dgm:t>
        <a:bodyPr/>
        <a:lstStyle/>
        <a:p>
          <a:endParaRPr lang="en-GB"/>
        </a:p>
      </dgm:t>
    </dgm:pt>
    <dgm:pt modelId="{F98CF9E7-8320-4C04-A432-56F2434CA6EB}" type="sibTrans" cxnId="{1093799D-D52F-4920-B62E-38CA19BE6321}">
      <dgm:prSet/>
      <dgm:spPr/>
      <dgm:t>
        <a:bodyPr/>
        <a:lstStyle/>
        <a:p>
          <a:endParaRPr lang="en-GB"/>
        </a:p>
      </dgm:t>
    </dgm:pt>
    <dgm:pt modelId="{BF1D35C8-F90B-444F-AC68-99FB30372D3B}" type="pres">
      <dgm:prSet presAssocID="{A122D91E-4BAD-47D9-8521-ABD4B587034D}" presName="vert0" presStyleCnt="0">
        <dgm:presLayoutVars>
          <dgm:dir/>
          <dgm:animOne val="branch"/>
          <dgm:animLvl val="lvl"/>
        </dgm:presLayoutVars>
      </dgm:prSet>
      <dgm:spPr/>
    </dgm:pt>
    <dgm:pt modelId="{4DDE9B8B-708B-4F77-9E2F-4A9E7B227446}" type="pres">
      <dgm:prSet presAssocID="{A67F46EC-2EDB-4D3B-86C5-42E84741F05B}" presName="thickLine" presStyleLbl="alignNode1" presStyleIdx="0" presStyleCnt="1"/>
      <dgm:spPr/>
    </dgm:pt>
    <dgm:pt modelId="{375E7CEC-CBA9-40B7-9E88-A73889B00572}" type="pres">
      <dgm:prSet presAssocID="{A67F46EC-2EDB-4D3B-86C5-42E84741F05B}" presName="horz1" presStyleCnt="0"/>
      <dgm:spPr/>
    </dgm:pt>
    <dgm:pt modelId="{A1C3C8A7-9827-4A94-A8A7-CE7ADC8F4AC6}" type="pres">
      <dgm:prSet presAssocID="{A67F46EC-2EDB-4D3B-86C5-42E84741F05B}" presName="tx1" presStyleLbl="revTx" presStyleIdx="0" presStyleCnt="5"/>
      <dgm:spPr/>
    </dgm:pt>
    <dgm:pt modelId="{741F8411-C2F9-4D67-A6EA-1177F5C233B1}" type="pres">
      <dgm:prSet presAssocID="{A67F46EC-2EDB-4D3B-86C5-42E84741F05B}" presName="vert1" presStyleCnt="0"/>
      <dgm:spPr/>
    </dgm:pt>
    <dgm:pt modelId="{A75BAC54-204A-4007-BAB2-18733419432B}" type="pres">
      <dgm:prSet presAssocID="{E11C1EFC-A46A-4728-A89C-2C540D0C7060}" presName="vertSpace2a" presStyleCnt="0"/>
      <dgm:spPr/>
    </dgm:pt>
    <dgm:pt modelId="{4A4C9F10-F6C2-41CE-858D-F6C536D00E9B}" type="pres">
      <dgm:prSet presAssocID="{E11C1EFC-A46A-4728-A89C-2C540D0C7060}" presName="horz2" presStyleCnt="0"/>
      <dgm:spPr/>
    </dgm:pt>
    <dgm:pt modelId="{6A895E15-466E-4B94-87E7-150E56F63CAA}" type="pres">
      <dgm:prSet presAssocID="{E11C1EFC-A46A-4728-A89C-2C540D0C7060}" presName="horzSpace2" presStyleCnt="0"/>
      <dgm:spPr/>
    </dgm:pt>
    <dgm:pt modelId="{206128A2-447A-4425-B48F-1A9AB1F90B34}" type="pres">
      <dgm:prSet presAssocID="{E11C1EFC-A46A-4728-A89C-2C540D0C7060}" presName="tx2" presStyleLbl="revTx" presStyleIdx="1" presStyleCnt="5"/>
      <dgm:spPr/>
    </dgm:pt>
    <dgm:pt modelId="{2DC67EE4-DDC8-437C-A036-B19C6991A008}" type="pres">
      <dgm:prSet presAssocID="{E11C1EFC-A46A-4728-A89C-2C540D0C7060}" presName="vert2" presStyleCnt="0"/>
      <dgm:spPr/>
    </dgm:pt>
    <dgm:pt modelId="{CD29483B-2914-4BF1-8002-650DAC8AF604}" type="pres">
      <dgm:prSet presAssocID="{E11C1EFC-A46A-4728-A89C-2C540D0C7060}" presName="thinLine2b" presStyleLbl="callout" presStyleIdx="0" presStyleCnt="4"/>
      <dgm:spPr/>
    </dgm:pt>
    <dgm:pt modelId="{C1E1B098-1D5A-4E33-B955-6836A8F4DFEA}" type="pres">
      <dgm:prSet presAssocID="{E11C1EFC-A46A-4728-A89C-2C540D0C7060}" presName="vertSpace2b" presStyleCnt="0"/>
      <dgm:spPr/>
    </dgm:pt>
    <dgm:pt modelId="{249723C4-6763-4431-8540-B4B812B27D58}" type="pres">
      <dgm:prSet presAssocID="{7F23C4E8-DF95-4D50-B2B3-4D137B2BFCBB}" presName="horz2" presStyleCnt="0"/>
      <dgm:spPr/>
    </dgm:pt>
    <dgm:pt modelId="{2E56FCC5-6906-4974-87EA-38B988A86CAB}" type="pres">
      <dgm:prSet presAssocID="{7F23C4E8-DF95-4D50-B2B3-4D137B2BFCBB}" presName="horzSpace2" presStyleCnt="0"/>
      <dgm:spPr/>
    </dgm:pt>
    <dgm:pt modelId="{6363FA72-733A-444E-8788-EAD755E42768}" type="pres">
      <dgm:prSet presAssocID="{7F23C4E8-DF95-4D50-B2B3-4D137B2BFCBB}" presName="tx2" presStyleLbl="revTx" presStyleIdx="2" presStyleCnt="5"/>
      <dgm:spPr/>
    </dgm:pt>
    <dgm:pt modelId="{6B662096-265C-4AC5-A2C8-0AC3FC49BC58}" type="pres">
      <dgm:prSet presAssocID="{7F23C4E8-DF95-4D50-B2B3-4D137B2BFCBB}" presName="vert2" presStyleCnt="0"/>
      <dgm:spPr/>
    </dgm:pt>
    <dgm:pt modelId="{BB9845FF-68B6-4898-A13A-E98003AD705A}" type="pres">
      <dgm:prSet presAssocID="{7F23C4E8-DF95-4D50-B2B3-4D137B2BFCBB}" presName="thinLine2b" presStyleLbl="callout" presStyleIdx="1" presStyleCnt="4"/>
      <dgm:spPr/>
    </dgm:pt>
    <dgm:pt modelId="{CAF03758-F590-451A-91BD-FF9F4814F1BD}" type="pres">
      <dgm:prSet presAssocID="{7F23C4E8-DF95-4D50-B2B3-4D137B2BFCBB}" presName="vertSpace2b" presStyleCnt="0"/>
      <dgm:spPr/>
    </dgm:pt>
    <dgm:pt modelId="{85E0F765-EAB5-4CA7-B2A7-F865C83775C0}" type="pres">
      <dgm:prSet presAssocID="{EAD52E17-9071-49AD-9D9A-21A073F3D90A}" presName="horz2" presStyleCnt="0"/>
      <dgm:spPr/>
    </dgm:pt>
    <dgm:pt modelId="{E4C8DF59-A1BA-41EA-87EF-7CE89A6FE123}" type="pres">
      <dgm:prSet presAssocID="{EAD52E17-9071-49AD-9D9A-21A073F3D90A}" presName="horzSpace2" presStyleCnt="0"/>
      <dgm:spPr/>
    </dgm:pt>
    <dgm:pt modelId="{83ACCFBE-D440-4E47-B61F-DDF909B157C0}" type="pres">
      <dgm:prSet presAssocID="{EAD52E17-9071-49AD-9D9A-21A073F3D90A}" presName="tx2" presStyleLbl="revTx" presStyleIdx="3" presStyleCnt="5"/>
      <dgm:spPr/>
    </dgm:pt>
    <dgm:pt modelId="{4222055F-4324-40F6-97C1-C62EFA266025}" type="pres">
      <dgm:prSet presAssocID="{EAD52E17-9071-49AD-9D9A-21A073F3D90A}" presName="vert2" presStyleCnt="0"/>
      <dgm:spPr/>
    </dgm:pt>
    <dgm:pt modelId="{4DB49FC1-50EF-4E0A-9AFD-83827B5E3010}" type="pres">
      <dgm:prSet presAssocID="{EAD52E17-9071-49AD-9D9A-21A073F3D90A}" presName="thinLine2b" presStyleLbl="callout" presStyleIdx="2" presStyleCnt="4"/>
      <dgm:spPr/>
    </dgm:pt>
    <dgm:pt modelId="{8B3B4E5E-1347-42E4-87A3-03E9ED01FC9A}" type="pres">
      <dgm:prSet presAssocID="{EAD52E17-9071-49AD-9D9A-21A073F3D90A}" presName="vertSpace2b" presStyleCnt="0"/>
      <dgm:spPr/>
    </dgm:pt>
    <dgm:pt modelId="{66C1C9F6-E360-4547-BAAC-BAC6CB9711FC}" type="pres">
      <dgm:prSet presAssocID="{0F58514D-261F-49D8-B664-DA81BEC77EF1}" presName="horz2" presStyleCnt="0"/>
      <dgm:spPr/>
    </dgm:pt>
    <dgm:pt modelId="{89DDBC7E-C0A2-4289-98DA-742962807242}" type="pres">
      <dgm:prSet presAssocID="{0F58514D-261F-49D8-B664-DA81BEC77EF1}" presName="horzSpace2" presStyleCnt="0"/>
      <dgm:spPr/>
    </dgm:pt>
    <dgm:pt modelId="{BA650CDB-F50D-45BA-A4A1-00CE9A55FE96}" type="pres">
      <dgm:prSet presAssocID="{0F58514D-261F-49D8-B664-DA81BEC77EF1}" presName="tx2" presStyleLbl="revTx" presStyleIdx="4" presStyleCnt="5"/>
      <dgm:spPr/>
    </dgm:pt>
    <dgm:pt modelId="{4A1A2111-AFD1-408B-BC1A-12E61573E3FF}" type="pres">
      <dgm:prSet presAssocID="{0F58514D-261F-49D8-B664-DA81BEC77EF1}" presName="vert2" presStyleCnt="0"/>
      <dgm:spPr/>
    </dgm:pt>
    <dgm:pt modelId="{236C7088-78B6-4723-B7C0-0A532BF9E437}" type="pres">
      <dgm:prSet presAssocID="{0F58514D-261F-49D8-B664-DA81BEC77EF1}" presName="thinLine2b" presStyleLbl="callout" presStyleIdx="3" presStyleCnt="4"/>
      <dgm:spPr/>
    </dgm:pt>
    <dgm:pt modelId="{3F20E8D4-7B4E-4B31-890C-3354BC4BDE70}" type="pres">
      <dgm:prSet presAssocID="{0F58514D-261F-49D8-B664-DA81BEC77EF1}" presName="vertSpace2b" presStyleCnt="0"/>
      <dgm:spPr/>
    </dgm:pt>
  </dgm:ptLst>
  <dgm:cxnLst>
    <dgm:cxn modelId="{3FE21204-A617-4BC8-9472-705F53A85579}" type="presOf" srcId="{A67F46EC-2EDB-4D3B-86C5-42E84741F05B}" destId="{A1C3C8A7-9827-4A94-A8A7-CE7ADC8F4AC6}" srcOrd="0" destOrd="0" presId="urn:microsoft.com/office/officeart/2008/layout/LinedList"/>
    <dgm:cxn modelId="{EB400408-09CC-40CB-B977-00FFF50424E1}" srcId="{A67F46EC-2EDB-4D3B-86C5-42E84741F05B}" destId="{E11C1EFC-A46A-4728-A89C-2C540D0C7060}" srcOrd="0" destOrd="0" parTransId="{BAD58AF4-B1FF-4C91-B27F-51EC92E8BDA1}" sibTransId="{0C5969D5-4B1F-4770-B6CD-D098C0F09F1B}"/>
    <dgm:cxn modelId="{A0E0F43B-A047-476F-8486-26AEE987B0B0}" srcId="{A67F46EC-2EDB-4D3B-86C5-42E84741F05B}" destId="{7F23C4E8-DF95-4D50-B2B3-4D137B2BFCBB}" srcOrd="1" destOrd="0" parTransId="{5485BA9B-D7B8-4960-98C0-886BF401AFC8}" sibTransId="{6006074C-55F6-4219-8601-A820E8BD8493}"/>
    <dgm:cxn modelId="{3FDD714E-3CCE-4EEA-996E-9470203E1A0C}" type="presOf" srcId="{0F58514D-261F-49D8-B664-DA81BEC77EF1}" destId="{BA650CDB-F50D-45BA-A4A1-00CE9A55FE96}" srcOrd="0" destOrd="0" presId="urn:microsoft.com/office/officeart/2008/layout/LinedList"/>
    <dgm:cxn modelId="{1093799D-D52F-4920-B62E-38CA19BE6321}" srcId="{A67F46EC-2EDB-4D3B-86C5-42E84741F05B}" destId="{0F58514D-261F-49D8-B664-DA81BEC77EF1}" srcOrd="3" destOrd="0" parTransId="{9E2D1511-FF1F-4F68-971B-57DCA2237250}" sibTransId="{F98CF9E7-8320-4C04-A432-56F2434CA6EB}"/>
    <dgm:cxn modelId="{66E7FAE2-52FC-4B5B-8363-042EAB4CFB35}" type="presOf" srcId="{A122D91E-4BAD-47D9-8521-ABD4B587034D}" destId="{BF1D35C8-F90B-444F-AC68-99FB30372D3B}" srcOrd="0" destOrd="0" presId="urn:microsoft.com/office/officeart/2008/layout/LinedList"/>
    <dgm:cxn modelId="{3AB4CDE5-60B2-4B18-AB9D-938719E6EF74}" srcId="{A122D91E-4BAD-47D9-8521-ABD4B587034D}" destId="{A67F46EC-2EDB-4D3B-86C5-42E84741F05B}" srcOrd="0" destOrd="0" parTransId="{8D63BAC9-BA53-4D13-ACA3-594717872395}" sibTransId="{C86FC904-0C40-4D01-B735-D77BF216F157}"/>
    <dgm:cxn modelId="{1C0BD1F4-CAA8-40C2-AC75-ED9644B78652}" srcId="{A67F46EC-2EDB-4D3B-86C5-42E84741F05B}" destId="{EAD52E17-9071-49AD-9D9A-21A073F3D90A}" srcOrd="2" destOrd="0" parTransId="{1E28E678-2912-4EAA-9603-A437B4BAC5FB}" sibTransId="{7D78D89F-AA65-41DC-AE19-FE8A65433EF6}"/>
    <dgm:cxn modelId="{655983F9-E49E-47B6-96E1-C5FF25CE74B0}" type="presOf" srcId="{E11C1EFC-A46A-4728-A89C-2C540D0C7060}" destId="{206128A2-447A-4425-B48F-1A9AB1F90B34}" srcOrd="0" destOrd="0" presId="urn:microsoft.com/office/officeart/2008/layout/LinedList"/>
    <dgm:cxn modelId="{27E9ABFD-D40C-4058-9A12-D0C868DE9717}" type="presOf" srcId="{EAD52E17-9071-49AD-9D9A-21A073F3D90A}" destId="{83ACCFBE-D440-4E47-B61F-DDF909B157C0}" srcOrd="0" destOrd="0" presId="urn:microsoft.com/office/officeart/2008/layout/LinedList"/>
    <dgm:cxn modelId="{6C0271FE-0E4B-4879-A2D0-D50F5C8011C6}" type="presOf" srcId="{7F23C4E8-DF95-4D50-B2B3-4D137B2BFCBB}" destId="{6363FA72-733A-444E-8788-EAD755E42768}" srcOrd="0" destOrd="0" presId="urn:microsoft.com/office/officeart/2008/layout/LinedList"/>
    <dgm:cxn modelId="{FDC0A6AA-5B23-4814-8ABC-4B6A7E9B7B36}" type="presParOf" srcId="{BF1D35C8-F90B-444F-AC68-99FB30372D3B}" destId="{4DDE9B8B-708B-4F77-9E2F-4A9E7B227446}" srcOrd="0" destOrd="0" presId="urn:microsoft.com/office/officeart/2008/layout/LinedList"/>
    <dgm:cxn modelId="{7D6DAE0E-97CD-4CAB-986F-482EF849072A}" type="presParOf" srcId="{BF1D35C8-F90B-444F-AC68-99FB30372D3B}" destId="{375E7CEC-CBA9-40B7-9E88-A73889B00572}" srcOrd="1" destOrd="0" presId="urn:microsoft.com/office/officeart/2008/layout/LinedList"/>
    <dgm:cxn modelId="{6B64A5BA-94CC-487B-B4DC-C2F9E482F8AA}" type="presParOf" srcId="{375E7CEC-CBA9-40B7-9E88-A73889B00572}" destId="{A1C3C8A7-9827-4A94-A8A7-CE7ADC8F4AC6}" srcOrd="0" destOrd="0" presId="urn:microsoft.com/office/officeart/2008/layout/LinedList"/>
    <dgm:cxn modelId="{20927108-9F1A-44DB-B2D7-70A8724FE318}" type="presParOf" srcId="{375E7CEC-CBA9-40B7-9E88-A73889B00572}" destId="{741F8411-C2F9-4D67-A6EA-1177F5C233B1}" srcOrd="1" destOrd="0" presId="urn:microsoft.com/office/officeart/2008/layout/LinedList"/>
    <dgm:cxn modelId="{A5B6612A-832A-4320-80B8-1F811D45A39F}" type="presParOf" srcId="{741F8411-C2F9-4D67-A6EA-1177F5C233B1}" destId="{A75BAC54-204A-4007-BAB2-18733419432B}" srcOrd="0" destOrd="0" presId="urn:microsoft.com/office/officeart/2008/layout/LinedList"/>
    <dgm:cxn modelId="{9977CC93-BD78-473D-9B45-63F3443776EE}" type="presParOf" srcId="{741F8411-C2F9-4D67-A6EA-1177F5C233B1}" destId="{4A4C9F10-F6C2-41CE-858D-F6C536D00E9B}" srcOrd="1" destOrd="0" presId="urn:microsoft.com/office/officeart/2008/layout/LinedList"/>
    <dgm:cxn modelId="{D550C3F9-A85E-42FE-B554-2DC44E8E68E5}" type="presParOf" srcId="{4A4C9F10-F6C2-41CE-858D-F6C536D00E9B}" destId="{6A895E15-466E-4B94-87E7-150E56F63CAA}" srcOrd="0" destOrd="0" presId="urn:microsoft.com/office/officeart/2008/layout/LinedList"/>
    <dgm:cxn modelId="{2346A5EC-315E-4F49-BE8E-CBFDB1F86EE5}" type="presParOf" srcId="{4A4C9F10-F6C2-41CE-858D-F6C536D00E9B}" destId="{206128A2-447A-4425-B48F-1A9AB1F90B34}" srcOrd="1" destOrd="0" presId="urn:microsoft.com/office/officeart/2008/layout/LinedList"/>
    <dgm:cxn modelId="{3AB008E5-181F-4422-BE8F-40E00FE3B78E}" type="presParOf" srcId="{4A4C9F10-F6C2-41CE-858D-F6C536D00E9B}" destId="{2DC67EE4-DDC8-437C-A036-B19C6991A008}" srcOrd="2" destOrd="0" presId="urn:microsoft.com/office/officeart/2008/layout/LinedList"/>
    <dgm:cxn modelId="{E7953CC8-86FF-4D6E-A599-1A73F6EA73C7}" type="presParOf" srcId="{741F8411-C2F9-4D67-A6EA-1177F5C233B1}" destId="{CD29483B-2914-4BF1-8002-650DAC8AF604}" srcOrd="2" destOrd="0" presId="urn:microsoft.com/office/officeart/2008/layout/LinedList"/>
    <dgm:cxn modelId="{0B47CB03-5FA6-4768-BC11-1EC77678242D}" type="presParOf" srcId="{741F8411-C2F9-4D67-A6EA-1177F5C233B1}" destId="{C1E1B098-1D5A-4E33-B955-6836A8F4DFEA}" srcOrd="3" destOrd="0" presId="urn:microsoft.com/office/officeart/2008/layout/LinedList"/>
    <dgm:cxn modelId="{5846C4D0-36CF-46D2-B983-C81DE7CF727E}" type="presParOf" srcId="{741F8411-C2F9-4D67-A6EA-1177F5C233B1}" destId="{249723C4-6763-4431-8540-B4B812B27D58}" srcOrd="4" destOrd="0" presId="urn:microsoft.com/office/officeart/2008/layout/LinedList"/>
    <dgm:cxn modelId="{B47A059A-9CFB-4676-B966-478367BA5D19}" type="presParOf" srcId="{249723C4-6763-4431-8540-B4B812B27D58}" destId="{2E56FCC5-6906-4974-87EA-38B988A86CAB}" srcOrd="0" destOrd="0" presId="urn:microsoft.com/office/officeart/2008/layout/LinedList"/>
    <dgm:cxn modelId="{4A4BD405-2E33-4D33-8645-C3DAC75B0D6A}" type="presParOf" srcId="{249723C4-6763-4431-8540-B4B812B27D58}" destId="{6363FA72-733A-444E-8788-EAD755E42768}" srcOrd="1" destOrd="0" presId="urn:microsoft.com/office/officeart/2008/layout/LinedList"/>
    <dgm:cxn modelId="{9B8C27E1-E862-4F50-BDB5-0DB07F809A7A}" type="presParOf" srcId="{249723C4-6763-4431-8540-B4B812B27D58}" destId="{6B662096-265C-4AC5-A2C8-0AC3FC49BC58}" srcOrd="2" destOrd="0" presId="urn:microsoft.com/office/officeart/2008/layout/LinedList"/>
    <dgm:cxn modelId="{850EE678-B6FE-43E0-9411-06BF84F26DA0}" type="presParOf" srcId="{741F8411-C2F9-4D67-A6EA-1177F5C233B1}" destId="{BB9845FF-68B6-4898-A13A-E98003AD705A}" srcOrd="5" destOrd="0" presId="urn:microsoft.com/office/officeart/2008/layout/LinedList"/>
    <dgm:cxn modelId="{192F531A-840A-430F-9AA1-630A449E40E6}" type="presParOf" srcId="{741F8411-C2F9-4D67-A6EA-1177F5C233B1}" destId="{CAF03758-F590-451A-91BD-FF9F4814F1BD}" srcOrd="6" destOrd="0" presId="urn:microsoft.com/office/officeart/2008/layout/LinedList"/>
    <dgm:cxn modelId="{DC48A567-A82B-4515-A70E-536DEACC2471}" type="presParOf" srcId="{741F8411-C2F9-4D67-A6EA-1177F5C233B1}" destId="{85E0F765-EAB5-4CA7-B2A7-F865C83775C0}" srcOrd="7" destOrd="0" presId="urn:microsoft.com/office/officeart/2008/layout/LinedList"/>
    <dgm:cxn modelId="{CEF815C3-3A30-4301-A97A-5E454C72FC8D}" type="presParOf" srcId="{85E0F765-EAB5-4CA7-B2A7-F865C83775C0}" destId="{E4C8DF59-A1BA-41EA-87EF-7CE89A6FE123}" srcOrd="0" destOrd="0" presId="urn:microsoft.com/office/officeart/2008/layout/LinedList"/>
    <dgm:cxn modelId="{030D6ECE-38F9-46D7-AEC2-C6C613DFCF56}" type="presParOf" srcId="{85E0F765-EAB5-4CA7-B2A7-F865C83775C0}" destId="{83ACCFBE-D440-4E47-B61F-DDF909B157C0}" srcOrd="1" destOrd="0" presId="urn:microsoft.com/office/officeart/2008/layout/LinedList"/>
    <dgm:cxn modelId="{364909ED-C6A7-41A3-8414-AF91029AE8E9}" type="presParOf" srcId="{85E0F765-EAB5-4CA7-B2A7-F865C83775C0}" destId="{4222055F-4324-40F6-97C1-C62EFA266025}" srcOrd="2" destOrd="0" presId="urn:microsoft.com/office/officeart/2008/layout/LinedList"/>
    <dgm:cxn modelId="{15BA41C8-6812-4105-932C-7E429E93C594}" type="presParOf" srcId="{741F8411-C2F9-4D67-A6EA-1177F5C233B1}" destId="{4DB49FC1-50EF-4E0A-9AFD-83827B5E3010}" srcOrd="8" destOrd="0" presId="urn:microsoft.com/office/officeart/2008/layout/LinedList"/>
    <dgm:cxn modelId="{9E7171D6-5802-4D64-BBEF-DEEA7360E4F0}" type="presParOf" srcId="{741F8411-C2F9-4D67-A6EA-1177F5C233B1}" destId="{8B3B4E5E-1347-42E4-87A3-03E9ED01FC9A}" srcOrd="9" destOrd="0" presId="urn:microsoft.com/office/officeart/2008/layout/LinedList"/>
    <dgm:cxn modelId="{76C8D236-0553-4BDF-9D0B-19D4C54FC346}" type="presParOf" srcId="{741F8411-C2F9-4D67-A6EA-1177F5C233B1}" destId="{66C1C9F6-E360-4547-BAAC-BAC6CB9711FC}" srcOrd="10" destOrd="0" presId="urn:microsoft.com/office/officeart/2008/layout/LinedList"/>
    <dgm:cxn modelId="{059C23B6-0570-40DE-A102-352987A73F99}" type="presParOf" srcId="{66C1C9F6-E360-4547-BAAC-BAC6CB9711FC}" destId="{89DDBC7E-C0A2-4289-98DA-742962807242}" srcOrd="0" destOrd="0" presId="urn:microsoft.com/office/officeart/2008/layout/LinedList"/>
    <dgm:cxn modelId="{261D565D-EE58-410B-807E-756461E519BB}" type="presParOf" srcId="{66C1C9F6-E360-4547-BAAC-BAC6CB9711FC}" destId="{BA650CDB-F50D-45BA-A4A1-00CE9A55FE96}" srcOrd="1" destOrd="0" presId="urn:microsoft.com/office/officeart/2008/layout/LinedList"/>
    <dgm:cxn modelId="{2B7E46A4-DC02-45DD-BBA0-24EEBE7D5B2C}" type="presParOf" srcId="{66C1C9F6-E360-4547-BAAC-BAC6CB9711FC}" destId="{4A1A2111-AFD1-408B-BC1A-12E61573E3FF}" srcOrd="2" destOrd="0" presId="urn:microsoft.com/office/officeart/2008/layout/LinedList"/>
    <dgm:cxn modelId="{D097398A-870B-4EF2-A6E2-4D7779FC283B}" type="presParOf" srcId="{741F8411-C2F9-4D67-A6EA-1177F5C233B1}" destId="{236C7088-78B6-4723-B7C0-0A532BF9E437}" srcOrd="11" destOrd="0" presId="urn:microsoft.com/office/officeart/2008/layout/LinedList"/>
    <dgm:cxn modelId="{B64E5A9A-B9CD-4D68-8044-0EBAF36EE963}" type="presParOf" srcId="{741F8411-C2F9-4D67-A6EA-1177F5C233B1}" destId="{3F20E8D4-7B4E-4B31-890C-3354BC4BDE7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F6F21A-C83D-4C1C-9A03-E72F5B3B10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423540B-C0A0-4EF2-A044-F41480C125F4}">
      <dgm:prSet/>
      <dgm:spPr/>
      <dgm:t>
        <a:bodyPr/>
        <a:lstStyle/>
        <a:p>
          <a:pPr algn="ctr" rtl="0"/>
          <a:r>
            <a:rPr lang="el-GR" b="1" dirty="0"/>
            <a:t>Η φυσική απόσταση 1,5 μέτρων πρέπει να τηρείται και σε όλους τους εσωτερικούς και εξωτερικούς χώρους μεταξύ των ατόμων </a:t>
          </a:r>
          <a:endParaRPr lang="en-GB" dirty="0"/>
        </a:p>
      </dgm:t>
    </dgm:pt>
    <dgm:pt modelId="{0EA01B87-DE1D-4E8C-AEE3-1002A96EC8F3}" type="parTrans" cxnId="{C8659609-B046-460A-A0AF-C86576151721}">
      <dgm:prSet/>
      <dgm:spPr/>
      <dgm:t>
        <a:bodyPr/>
        <a:lstStyle/>
        <a:p>
          <a:endParaRPr lang="en-GB"/>
        </a:p>
      </dgm:t>
    </dgm:pt>
    <dgm:pt modelId="{EBFBAFED-4F78-4BE8-A1A8-FD912F6D0E2E}" type="sibTrans" cxnId="{C8659609-B046-460A-A0AF-C86576151721}">
      <dgm:prSet/>
      <dgm:spPr/>
      <dgm:t>
        <a:bodyPr/>
        <a:lstStyle/>
        <a:p>
          <a:endParaRPr lang="en-GB"/>
        </a:p>
      </dgm:t>
    </dgm:pt>
    <dgm:pt modelId="{F959D994-6437-4B80-840B-1B48C5B43260}" type="pres">
      <dgm:prSet presAssocID="{B3F6F21A-C83D-4C1C-9A03-E72F5B3B107F}" presName="linear" presStyleCnt="0">
        <dgm:presLayoutVars>
          <dgm:animLvl val="lvl"/>
          <dgm:resizeHandles val="exact"/>
        </dgm:presLayoutVars>
      </dgm:prSet>
      <dgm:spPr/>
    </dgm:pt>
    <dgm:pt modelId="{77DBE350-0CDF-414B-A269-F716464259FC}" type="pres">
      <dgm:prSet presAssocID="{B423540B-C0A0-4EF2-A044-F41480C125F4}" presName="parentText" presStyleLbl="node1" presStyleIdx="0" presStyleCnt="1">
        <dgm:presLayoutVars>
          <dgm:chMax val="0"/>
          <dgm:bulletEnabled val="1"/>
        </dgm:presLayoutVars>
      </dgm:prSet>
      <dgm:spPr/>
    </dgm:pt>
  </dgm:ptLst>
  <dgm:cxnLst>
    <dgm:cxn modelId="{C8659609-B046-460A-A0AF-C86576151721}" srcId="{B3F6F21A-C83D-4C1C-9A03-E72F5B3B107F}" destId="{B423540B-C0A0-4EF2-A044-F41480C125F4}" srcOrd="0" destOrd="0" parTransId="{0EA01B87-DE1D-4E8C-AEE3-1002A96EC8F3}" sibTransId="{EBFBAFED-4F78-4BE8-A1A8-FD912F6D0E2E}"/>
    <dgm:cxn modelId="{29B0C41E-8871-40A3-AC0C-57FED0995BDB}" type="presOf" srcId="{B3F6F21A-C83D-4C1C-9A03-E72F5B3B107F}" destId="{F959D994-6437-4B80-840B-1B48C5B43260}" srcOrd="0" destOrd="0" presId="urn:microsoft.com/office/officeart/2005/8/layout/vList2"/>
    <dgm:cxn modelId="{C975B65D-56F9-40F9-ABA6-B44970E15193}" type="presOf" srcId="{B423540B-C0A0-4EF2-A044-F41480C125F4}" destId="{77DBE350-0CDF-414B-A269-F716464259FC}" srcOrd="0" destOrd="0" presId="urn:microsoft.com/office/officeart/2005/8/layout/vList2"/>
    <dgm:cxn modelId="{5DFC8221-59C0-4858-9E86-3288640E5EA9}" type="presParOf" srcId="{F959D994-6437-4B80-840B-1B48C5B43260}" destId="{77DBE350-0CDF-414B-A269-F716464259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939173-A6CA-49B1-B4F0-E4B377B0E802}"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GB"/>
        </a:p>
      </dgm:t>
    </dgm:pt>
    <dgm:pt modelId="{E2FF232A-EB7B-4571-9050-C357CAF7BD11}">
      <dgm:prSet custT="1"/>
      <dgm:spPr/>
      <dgm:t>
        <a:bodyPr/>
        <a:lstStyle/>
        <a:p>
          <a:pPr algn="ctr" rtl="0"/>
          <a:r>
            <a:rPr lang="el-GR" sz="1800" b="1" dirty="0"/>
            <a:t>Ειδικά για το προσωπικό της υπηρεσίας υποδοχής, μπορεί να γίνεται χρήση προσωπείου/ασπίδας προσώπου.</a:t>
          </a:r>
          <a:endParaRPr lang="en-GB" sz="1800" dirty="0"/>
        </a:p>
      </dgm:t>
    </dgm:pt>
    <dgm:pt modelId="{3C9AC014-02AE-434C-944C-C6E0C597353F}" type="parTrans" cxnId="{87527743-F049-4488-8BC8-87CC8A0DB984}">
      <dgm:prSet/>
      <dgm:spPr/>
      <dgm:t>
        <a:bodyPr/>
        <a:lstStyle/>
        <a:p>
          <a:endParaRPr lang="en-GB"/>
        </a:p>
      </dgm:t>
    </dgm:pt>
    <dgm:pt modelId="{2F17DCB5-060E-4995-87DE-A3D2A460336D}" type="sibTrans" cxnId="{87527743-F049-4488-8BC8-87CC8A0DB984}">
      <dgm:prSet/>
      <dgm:spPr/>
      <dgm:t>
        <a:bodyPr/>
        <a:lstStyle/>
        <a:p>
          <a:endParaRPr lang="en-GB"/>
        </a:p>
      </dgm:t>
    </dgm:pt>
    <dgm:pt modelId="{3B5EED9E-6DC5-4A9B-A3F2-5B1D4DBFB8A6}" type="pres">
      <dgm:prSet presAssocID="{74939173-A6CA-49B1-B4F0-E4B377B0E802}" presName="linear" presStyleCnt="0">
        <dgm:presLayoutVars>
          <dgm:animLvl val="lvl"/>
          <dgm:resizeHandles val="exact"/>
        </dgm:presLayoutVars>
      </dgm:prSet>
      <dgm:spPr/>
    </dgm:pt>
    <dgm:pt modelId="{E549933E-F933-414F-9F59-DDCE7CD00B49}" type="pres">
      <dgm:prSet presAssocID="{E2FF232A-EB7B-4571-9050-C357CAF7BD11}" presName="parentText" presStyleLbl="node1" presStyleIdx="0" presStyleCnt="1" custScaleY="49770">
        <dgm:presLayoutVars>
          <dgm:chMax val="0"/>
          <dgm:bulletEnabled val="1"/>
        </dgm:presLayoutVars>
      </dgm:prSet>
      <dgm:spPr/>
    </dgm:pt>
  </dgm:ptLst>
  <dgm:cxnLst>
    <dgm:cxn modelId="{5C664906-008F-4322-B808-E0A28F6E6AF9}" type="presOf" srcId="{E2FF232A-EB7B-4571-9050-C357CAF7BD11}" destId="{E549933E-F933-414F-9F59-DDCE7CD00B49}" srcOrd="0" destOrd="0" presId="urn:microsoft.com/office/officeart/2005/8/layout/vList2"/>
    <dgm:cxn modelId="{87527743-F049-4488-8BC8-87CC8A0DB984}" srcId="{74939173-A6CA-49B1-B4F0-E4B377B0E802}" destId="{E2FF232A-EB7B-4571-9050-C357CAF7BD11}" srcOrd="0" destOrd="0" parTransId="{3C9AC014-02AE-434C-944C-C6E0C597353F}" sibTransId="{2F17DCB5-060E-4995-87DE-A3D2A460336D}"/>
    <dgm:cxn modelId="{49AEE2ED-B048-44AF-B321-A91AD28EA88B}" type="presOf" srcId="{74939173-A6CA-49B1-B4F0-E4B377B0E802}" destId="{3B5EED9E-6DC5-4A9B-A3F2-5B1D4DBFB8A6}" srcOrd="0" destOrd="0" presId="urn:microsoft.com/office/officeart/2005/8/layout/vList2"/>
    <dgm:cxn modelId="{A531E712-0A41-4788-8069-823E888C1B46}" type="presParOf" srcId="{3B5EED9E-6DC5-4A9B-A3F2-5B1D4DBFB8A6}" destId="{E549933E-F933-414F-9F59-DDCE7CD00B4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46CEF7-C993-415E-804C-D00801463D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23DE8ED-BD5A-490B-8583-9DDB663BEE75}">
      <dgm:prSet/>
      <dgm:spPr/>
      <dgm:t>
        <a:bodyPr/>
        <a:lstStyle/>
        <a:p>
          <a:pPr rtl="0"/>
          <a:r>
            <a:rPr lang="el-GR" b="1" dirty="0"/>
            <a:t>Θυμηθείτε! Η σωστή χρήση της μάσκας είναι το κλειδί για την αποτελεσματικότητά της και την προστασία του ατόμου που τη φορά !!!</a:t>
          </a:r>
          <a:endParaRPr lang="en-GB" dirty="0"/>
        </a:p>
      </dgm:t>
    </dgm:pt>
    <dgm:pt modelId="{D77CD023-A871-4D14-A19C-5ACAFD2C2ACA}" type="parTrans" cxnId="{C65435F6-D417-4314-849C-A500CD902227}">
      <dgm:prSet/>
      <dgm:spPr/>
      <dgm:t>
        <a:bodyPr/>
        <a:lstStyle/>
        <a:p>
          <a:endParaRPr lang="en-GB"/>
        </a:p>
      </dgm:t>
    </dgm:pt>
    <dgm:pt modelId="{DB502B61-E8B2-42A1-91CE-CFFA5C1C27B6}" type="sibTrans" cxnId="{C65435F6-D417-4314-849C-A500CD902227}">
      <dgm:prSet/>
      <dgm:spPr/>
      <dgm:t>
        <a:bodyPr/>
        <a:lstStyle/>
        <a:p>
          <a:endParaRPr lang="en-GB"/>
        </a:p>
      </dgm:t>
    </dgm:pt>
    <dgm:pt modelId="{EABBC760-571E-4DBC-8493-6949516BB774}" type="pres">
      <dgm:prSet presAssocID="{C146CEF7-C993-415E-804C-D00801463DBD}" presName="linear" presStyleCnt="0">
        <dgm:presLayoutVars>
          <dgm:animLvl val="lvl"/>
          <dgm:resizeHandles val="exact"/>
        </dgm:presLayoutVars>
      </dgm:prSet>
      <dgm:spPr/>
    </dgm:pt>
    <dgm:pt modelId="{D7A50E99-2F37-4F60-AC40-5EF45B015C36}" type="pres">
      <dgm:prSet presAssocID="{023DE8ED-BD5A-490B-8583-9DDB663BEE75}" presName="parentText" presStyleLbl="node1" presStyleIdx="0" presStyleCnt="1">
        <dgm:presLayoutVars>
          <dgm:chMax val="0"/>
          <dgm:bulletEnabled val="1"/>
        </dgm:presLayoutVars>
      </dgm:prSet>
      <dgm:spPr/>
    </dgm:pt>
  </dgm:ptLst>
  <dgm:cxnLst>
    <dgm:cxn modelId="{17BBA189-1F99-4C92-B916-71BE54B65F8D}" type="presOf" srcId="{C146CEF7-C993-415E-804C-D00801463DBD}" destId="{EABBC760-571E-4DBC-8493-6949516BB774}" srcOrd="0" destOrd="0" presId="urn:microsoft.com/office/officeart/2005/8/layout/vList2"/>
    <dgm:cxn modelId="{D53E2FB1-4C4B-4BED-8F6E-E3CC25D97029}" type="presOf" srcId="{023DE8ED-BD5A-490B-8583-9DDB663BEE75}" destId="{D7A50E99-2F37-4F60-AC40-5EF45B015C36}" srcOrd="0" destOrd="0" presId="urn:microsoft.com/office/officeart/2005/8/layout/vList2"/>
    <dgm:cxn modelId="{C65435F6-D417-4314-849C-A500CD902227}" srcId="{C146CEF7-C993-415E-804C-D00801463DBD}" destId="{023DE8ED-BD5A-490B-8583-9DDB663BEE75}" srcOrd="0" destOrd="0" parTransId="{D77CD023-A871-4D14-A19C-5ACAFD2C2ACA}" sibTransId="{DB502B61-E8B2-42A1-91CE-CFFA5C1C27B6}"/>
    <dgm:cxn modelId="{F5679CAC-E321-4F65-9297-0AB45D590925}" type="presParOf" srcId="{EABBC760-571E-4DBC-8493-6949516BB774}" destId="{D7A50E99-2F37-4F60-AC40-5EF45B015C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9186B-4484-48F7-B889-9901299CECA9}">
      <dsp:nvSpPr>
        <dsp:cNvPr id="0" name=""/>
        <dsp:cNvSpPr/>
      </dsp:nvSpPr>
      <dsp:spPr>
        <a:xfrm>
          <a:off x="0" y="1"/>
          <a:ext cx="8229600" cy="4525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l-GR" sz="2800" b="1" kern="1200" dirty="0"/>
            <a:t>Λόγω του υψηλού βαθμού μεταδοτικότητας του, απαραίτητη προϋπόθεση για την διακοπή της διασποράς του αποτελεί η διατήρηση ενός υψηλού επιπέδου τόσο ατομικής υγιεινής, όσο και καθαριότητας του περιβάλλοντος χώρου.</a:t>
          </a:r>
          <a:endParaRPr lang="en-GB" sz="2800" kern="1200" dirty="0"/>
        </a:p>
      </dsp:txBody>
      <dsp:txXfrm>
        <a:off x="220939" y="220940"/>
        <a:ext cx="7787722" cy="4084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67879-6215-499E-98BB-9A4BDE06B492}">
      <dsp:nvSpPr>
        <dsp:cNvPr id="0" name=""/>
        <dsp:cNvSpPr/>
      </dsp:nvSpPr>
      <dsp:spPr>
        <a:xfrm rot="5400000">
          <a:off x="-111522" y="114233"/>
          <a:ext cx="743485" cy="5204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b="1" kern="1200"/>
            <a:t>Βήμα 1ο </a:t>
          </a:r>
          <a:endParaRPr lang="en-GB" sz="1400" kern="1200"/>
        </a:p>
      </dsp:txBody>
      <dsp:txXfrm rot="-5400000">
        <a:off x="2" y="262930"/>
        <a:ext cx="520439" cy="223046"/>
      </dsp:txXfrm>
    </dsp:sp>
    <dsp:sp modelId="{B224FCDA-9E31-4037-AACD-A02E231AE2EB}">
      <dsp:nvSpPr>
        <dsp:cNvPr id="0" name=""/>
        <dsp:cNvSpPr/>
      </dsp:nvSpPr>
      <dsp:spPr>
        <a:xfrm rot="5400000">
          <a:off x="3834884" y="-3311734"/>
          <a:ext cx="483519" cy="7112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l-GR" sz="1400" kern="1200" dirty="0"/>
            <a:t>Βρέξτε τα χέρια σας με καθαρό, τρεχούμενο νερό (ζεστό ή κρύο),</a:t>
          </a:r>
          <a:r>
            <a:rPr lang="en-US" sz="1400" kern="1200" dirty="0"/>
            <a:t> </a:t>
          </a:r>
          <a:r>
            <a:rPr lang="el-GR" sz="1400" kern="1200" dirty="0"/>
            <a:t>κλείστε τη βρύση και εφαρμόστε σαπούνι.</a:t>
          </a:r>
          <a:endParaRPr lang="en-GB" sz="1400" kern="1200" dirty="0"/>
        </a:p>
      </dsp:txBody>
      <dsp:txXfrm rot="-5400000">
        <a:off x="520440" y="26313"/>
        <a:ext cx="7088805" cy="436313"/>
      </dsp:txXfrm>
    </dsp:sp>
    <dsp:sp modelId="{8CBD1892-A077-4792-997D-69DD62410431}">
      <dsp:nvSpPr>
        <dsp:cNvPr id="0" name=""/>
        <dsp:cNvSpPr/>
      </dsp:nvSpPr>
      <dsp:spPr>
        <a:xfrm rot="5400000">
          <a:off x="-111522" y="757245"/>
          <a:ext cx="743485" cy="5204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b="1" kern="1200" dirty="0"/>
            <a:t>Βήμα 2ο </a:t>
          </a:r>
          <a:endParaRPr lang="en-GB" sz="1400" kern="1200" dirty="0"/>
        </a:p>
      </dsp:txBody>
      <dsp:txXfrm rot="-5400000">
        <a:off x="2" y="905942"/>
        <a:ext cx="520439" cy="223046"/>
      </dsp:txXfrm>
    </dsp:sp>
    <dsp:sp modelId="{F70DDE74-406D-427D-B9A4-51B318E06731}">
      <dsp:nvSpPr>
        <dsp:cNvPr id="0" name=""/>
        <dsp:cNvSpPr/>
      </dsp:nvSpPr>
      <dsp:spPr>
        <a:xfrm rot="5400000">
          <a:off x="3835011" y="-2668848"/>
          <a:ext cx="483265" cy="7112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l-GR" sz="1400" kern="1200" dirty="0"/>
            <a:t>Απλώστε το σαπούνι σε όλη την επιφάνεια των χεριών σας,  ανάμεσα</a:t>
          </a:r>
          <a:r>
            <a:rPr lang="en-US" sz="1400" kern="1200" dirty="0"/>
            <a:t> </a:t>
          </a:r>
          <a:r>
            <a:rPr lang="el-GR" sz="1400" kern="1200" dirty="0"/>
            <a:t>στα δάχτυλά σας και κάτω από τα νύχια σας.</a:t>
          </a:r>
          <a:endParaRPr lang="en-GB" sz="1400" kern="1200" dirty="0"/>
        </a:p>
      </dsp:txBody>
      <dsp:txXfrm rot="-5400000">
        <a:off x="520440" y="669314"/>
        <a:ext cx="7088817" cy="436083"/>
      </dsp:txXfrm>
    </dsp:sp>
    <dsp:sp modelId="{5E04C9AE-911A-4C50-8E66-EC37ADCB5D38}">
      <dsp:nvSpPr>
        <dsp:cNvPr id="0" name=""/>
        <dsp:cNvSpPr/>
      </dsp:nvSpPr>
      <dsp:spPr>
        <a:xfrm rot="5400000">
          <a:off x="-111522" y="1400258"/>
          <a:ext cx="743485" cy="5204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b="1" kern="1200"/>
            <a:t>Βήμα 3ο  </a:t>
          </a:r>
          <a:endParaRPr lang="en-GB" sz="1400" kern="1200"/>
        </a:p>
      </dsp:txBody>
      <dsp:txXfrm rot="-5400000">
        <a:off x="2" y="1548955"/>
        <a:ext cx="520439" cy="223046"/>
      </dsp:txXfrm>
    </dsp:sp>
    <dsp:sp modelId="{8D3513C4-C94A-45F0-BAFF-7E826C83622F}">
      <dsp:nvSpPr>
        <dsp:cNvPr id="0" name=""/>
        <dsp:cNvSpPr/>
      </dsp:nvSpPr>
      <dsp:spPr>
        <a:xfrm rot="5400000">
          <a:off x="3835011" y="-2025835"/>
          <a:ext cx="483265" cy="7112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l-GR" sz="1400" kern="1200" dirty="0"/>
            <a:t>Τρίψτε καλά τα χέρια σας με έμφαση </a:t>
          </a:r>
          <a:r>
            <a:rPr lang="el-GR" sz="1400" i="1" kern="1200" dirty="0"/>
            <a:t>στα</a:t>
          </a:r>
          <a:r>
            <a:rPr lang="el-GR" sz="1400" kern="1200" dirty="0"/>
            <a:t> σημεία που προαναφέραμε</a:t>
          </a:r>
          <a:r>
            <a:rPr lang="en-US" sz="1400" kern="1200" dirty="0"/>
            <a:t> </a:t>
          </a:r>
          <a:r>
            <a:rPr lang="el-GR" sz="1400" kern="1200" dirty="0"/>
            <a:t>για τουλάχιστον 20 δευτερόλεπτα.</a:t>
          </a:r>
          <a:endParaRPr lang="en-GB" sz="1400" kern="1200" dirty="0"/>
        </a:p>
      </dsp:txBody>
      <dsp:txXfrm rot="-5400000">
        <a:off x="520440" y="1312327"/>
        <a:ext cx="7088817" cy="436083"/>
      </dsp:txXfrm>
    </dsp:sp>
    <dsp:sp modelId="{D6FFE8A8-5EC9-4574-B656-51BA8CA56CFD}">
      <dsp:nvSpPr>
        <dsp:cNvPr id="0" name=""/>
        <dsp:cNvSpPr/>
      </dsp:nvSpPr>
      <dsp:spPr>
        <a:xfrm rot="5400000">
          <a:off x="-111522" y="2043271"/>
          <a:ext cx="743485" cy="5204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b="1" kern="1200" dirty="0"/>
            <a:t>Βήμα  4ο  </a:t>
          </a:r>
          <a:endParaRPr lang="en-GB" sz="1400" kern="1200" dirty="0"/>
        </a:p>
      </dsp:txBody>
      <dsp:txXfrm rot="-5400000">
        <a:off x="2" y="2191968"/>
        <a:ext cx="520439" cy="223046"/>
      </dsp:txXfrm>
    </dsp:sp>
    <dsp:sp modelId="{032CEFDF-8447-4C06-8E25-8C1845CBF222}">
      <dsp:nvSpPr>
        <dsp:cNvPr id="0" name=""/>
        <dsp:cNvSpPr/>
      </dsp:nvSpPr>
      <dsp:spPr>
        <a:xfrm rot="5400000">
          <a:off x="3835011" y="-1382822"/>
          <a:ext cx="483265" cy="7112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l-GR" sz="1400" kern="1200" dirty="0"/>
            <a:t>Ξεπλύνετε τα χέρια σας καλά κάτω από καθαρό, τρεχούμενο νερό.</a:t>
          </a:r>
          <a:endParaRPr lang="en-GB" sz="1400" kern="1200" dirty="0"/>
        </a:p>
      </dsp:txBody>
      <dsp:txXfrm rot="-5400000">
        <a:off x="520440" y="1955340"/>
        <a:ext cx="7088817" cy="436083"/>
      </dsp:txXfrm>
    </dsp:sp>
    <dsp:sp modelId="{C98E78FE-52C8-4CBE-9CFC-B4189286CC4B}">
      <dsp:nvSpPr>
        <dsp:cNvPr id="0" name=""/>
        <dsp:cNvSpPr/>
      </dsp:nvSpPr>
      <dsp:spPr>
        <a:xfrm rot="5400000">
          <a:off x="-111522" y="2686284"/>
          <a:ext cx="743485" cy="5204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b="1" kern="1200"/>
            <a:t>Βήμα  5ο  </a:t>
          </a:r>
          <a:endParaRPr lang="en-GB" sz="1400" kern="1200"/>
        </a:p>
      </dsp:txBody>
      <dsp:txXfrm rot="-5400000">
        <a:off x="2" y="2834981"/>
        <a:ext cx="520439" cy="223046"/>
      </dsp:txXfrm>
    </dsp:sp>
    <dsp:sp modelId="{C317B47C-4482-44CE-B74E-F53BA389E584}">
      <dsp:nvSpPr>
        <dsp:cNvPr id="0" name=""/>
        <dsp:cNvSpPr/>
      </dsp:nvSpPr>
      <dsp:spPr>
        <a:xfrm rot="5400000">
          <a:off x="3835011" y="-739809"/>
          <a:ext cx="483265" cy="7112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l-GR" sz="1400" kern="1200"/>
            <a:t>Στεγνώστε τα χέρια σας χρησιμοποιώντας καθαρή πετσέτα, ή</a:t>
          </a:r>
          <a:r>
            <a:rPr lang="en-US" sz="1400" kern="1200"/>
            <a:t> </a:t>
          </a:r>
          <a:r>
            <a:rPr lang="el-GR" sz="1400" kern="1200"/>
            <a:t>χειροπετσέτα μίας χρήσης ή στεγνώστε με αέρα.</a:t>
          </a:r>
          <a:endParaRPr lang="en-GB" sz="1400" kern="1200"/>
        </a:p>
      </dsp:txBody>
      <dsp:txXfrm rot="-5400000">
        <a:off x="520440" y="2598353"/>
        <a:ext cx="7088817" cy="436083"/>
      </dsp:txXfrm>
    </dsp:sp>
    <dsp:sp modelId="{A32EB4BF-2E75-423E-9865-C6AA6B5BD2B4}">
      <dsp:nvSpPr>
        <dsp:cNvPr id="0" name=""/>
        <dsp:cNvSpPr/>
      </dsp:nvSpPr>
      <dsp:spPr>
        <a:xfrm rot="5400000">
          <a:off x="-111522" y="3329297"/>
          <a:ext cx="743485" cy="5204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l-GR" sz="1400" b="1" kern="1200"/>
            <a:t>Βήμα 6ο </a:t>
          </a:r>
          <a:endParaRPr lang="en-GB" sz="1400" kern="1200"/>
        </a:p>
      </dsp:txBody>
      <dsp:txXfrm rot="-5400000">
        <a:off x="2" y="3477994"/>
        <a:ext cx="520439" cy="223046"/>
      </dsp:txXfrm>
    </dsp:sp>
    <dsp:sp modelId="{398B7328-0F33-485F-9A08-93D2F9FCD65D}">
      <dsp:nvSpPr>
        <dsp:cNvPr id="0" name=""/>
        <dsp:cNvSpPr/>
      </dsp:nvSpPr>
      <dsp:spPr>
        <a:xfrm rot="5400000">
          <a:off x="3835011" y="-96797"/>
          <a:ext cx="483265" cy="71124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l-GR" sz="1400" kern="1200"/>
            <a:t>Αποφύγετε να κλείσετε τη βρύση με τα καθαρά χέρια, χρησιμοποιήστε</a:t>
          </a:r>
          <a:r>
            <a:rPr lang="en-US" sz="1400" kern="1200"/>
            <a:t> </a:t>
          </a:r>
          <a:r>
            <a:rPr lang="el-GR" sz="1400" kern="1200"/>
            <a:t>τη χειροπετσέτα.</a:t>
          </a:r>
          <a:endParaRPr lang="en-GB" sz="1400" kern="1200"/>
        </a:p>
      </dsp:txBody>
      <dsp:txXfrm rot="-5400000">
        <a:off x="520440" y="3241365"/>
        <a:ext cx="7088817" cy="436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2F74F-4476-4F81-96BB-60C09DB19F18}">
      <dsp:nvSpPr>
        <dsp:cNvPr id="0" name=""/>
        <dsp:cNvSpPr/>
      </dsp:nvSpPr>
      <dsp:spPr>
        <a:xfrm>
          <a:off x="0" y="275444"/>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Τα </a:t>
          </a:r>
          <a:r>
            <a:rPr lang="en-US" sz="2400" kern="1200" dirty="0" err="1"/>
            <a:t>χέρι</a:t>
          </a:r>
          <a:r>
            <a:rPr lang="en-US" sz="2400" kern="1200" dirty="0"/>
            <a:t>α θα πρέπει να πλένονται σε τακτά χρονικά διαστήματα και οπωσδήποτε</a:t>
          </a:r>
          <a:endParaRPr lang="en-GB" sz="2400" kern="1200" dirty="0"/>
        </a:p>
      </dsp:txBody>
      <dsp:txXfrm>
        <a:off x="59399" y="334843"/>
        <a:ext cx="8110802" cy="1098002"/>
      </dsp:txXfrm>
    </dsp:sp>
    <dsp:sp modelId="{E7616C0B-332D-49BC-B998-30D0EBEE676C}">
      <dsp:nvSpPr>
        <dsp:cNvPr id="0" name=""/>
        <dsp:cNvSpPr/>
      </dsp:nvSpPr>
      <dsp:spPr>
        <a:xfrm>
          <a:off x="0" y="1492244"/>
          <a:ext cx="8229600"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l-GR" sz="1800" kern="1200" dirty="0"/>
            <a:t>μετά από κάθε επαφή με άλλο άτομο ή τις αναπνευστικές εκκρίσεις αυτού (σάλια, σταγονίδια), </a:t>
          </a:r>
          <a:endParaRPr lang="en-GB" sz="1800" kern="1200" dirty="0"/>
        </a:p>
        <a:p>
          <a:pPr marL="171450" lvl="1" indent="-171450" algn="l" defTabSz="800100" rtl="0">
            <a:lnSpc>
              <a:spcPct val="90000"/>
            </a:lnSpc>
            <a:spcBef>
              <a:spcPct val="0"/>
            </a:spcBef>
            <a:spcAft>
              <a:spcPct val="20000"/>
            </a:spcAft>
            <a:buChar char="•"/>
          </a:pPr>
          <a:r>
            <a:rPr lang="el-GR" sz="1800" kern="1200"/>
            <a:t>με αντικείμενα που αγγίζονται από άλλα άτομα όπως χειρολαβές κ.α., </a:t>
          </a:r>
          <a:endParaRPr lang="en-GB" sz="1800" kern="1200"/>
        </a:p>
        <a:p>
          <a:pPr marL="171450" lvl="1" indent="-171450" algn="l" defTabSz="800100" rtl="0">
            <a:lnSpc>
              <a:spcPct val="90000"/>
            </a:lnSpc>
            <a:spcBef>
              <a:spcPct val="0"/>
            </a:spcBef>
            <a:spcAft>
              <a:spcPct val="20000"/>
            </a:spcAft>
            <a:buChar char="•"/>
          </a:pPr>
          <a:r>
            <a:rPr lang="el-GR" sz="1800" kern="1200" dirty="0"/>
            <a:t>πριν την τοποθέτηση της μάσκας, </a:t>
          </a:r>
          <a:endParaRPr lang="en-GB" sz="1800" kern="1200" dirty="0"/>
        </a:p>
        <a:p>
          <a:pPr marL="171450" lvl="1" indent="-171450" algn="l" defTabSz="800100" rtl="0">
            <a:lnSpc>
              <a:spcPct val="90000"/>
            </a:lnSpc>
            <a:spcBef>
              <a:spcPct val="0"/>
            </a:spcBef>
            <a:spcAft>
              <a:spcPct val="20000"/>
            </a:spcAft>
            <a:buChar char="•"/>
          </a:pPr>
          <a:r>
            <a:rPr lang="el-GR" sz="1800" kern="1200"/>
            <a:t>πριν και μετά από την αφαίρεση της μάσκας,</a:t>
          </a:r>
          <a:endParaRPr lang="en-GB" sz="1800" kern="1200"/>
        </a:p>
        <a:p>
          <a:pPr marL="171450" lvl="1" indent="-171450" algn="l" defTabSz="800100" rtl="0">
            <a:lnSpc>
              <a:spcPct val="90000"/>
            </a:lnSpc>
            <a:spcBef>
              <a:spcPct val="0"/>
            </a:spcBef>
            <a:spcAft>
              <a:spcPct val="20000"/>
            </a:spcAft>
            <a:buChar char="•"/>
          </a:pPr>
          <a:r>
            <a:rPr lang="el-GR" sz="1800" kern="1200"/>
            <a:t>πριν και μετά την αφαίρεση των γαντιών, </a:t>
          </a:r>
          <a:endParaRPr lang="en-GB" sz="1800" kern="1200"/>
        </a:p>
        <a:p>
          <a:pPr marL="171450" lvl="1" indent="-171450" algn="l" defTabSz="800100" rtl="0">
            <a:lnSpc>
              <a:spcPct val="90000"/>
            </a:lnSpc>
            <a:spcBef>
              <a:spcPct val="0"/>
            </a:spcBef>
            <a:spcAft>
              <a:spcPct val="20000"/>
            </a:spcAft>
            <a:buChar char="•"/>
          </a:pPr>
          <a:r>
            <a:rPr lang="el-GR" sz="1800" kern="1200"/>
            <a:t>μετά τη χρήση της τουαλέτας, </a:t>
          </a:r>
          <a:endParaRPr lang="en-GB" sz="1800" kern="1200"/>
        </a:p>
        <a:p>
          <a:pPr marL="171450" lvl="1" indent="-171450" algn="l" defTabSz="800100" rtl="0">
            <a:lnSpc>
              <a:spcPct val="90000"/>
            </a:lnSpc>
            <a:spcBef>
              <a:spcPct val="0"/>
            </a:spcBef>
            <a:spcAft>
              <a:spcPct val="20000"/>
            </a:spcAft>
            <a:buChar char="•"/>
          </a:pPr>
          <a:r>
            <a:rPr lang="el-GR" sz="1800" kern="1200"/>
            <a:t>πριν από το φαγητό,</a:t>
          </a:r>
          <a:endParaRPr lang="en-GB" sz="1800" kern="1200"/>
        </a:p>
        <a:p>
          <a:pPr marL="171450" lvl="1" indent="-171450" algn="l" defTabSz="800100" rtl="0">
            <a:lnSpc>
              <a:spcPct val="90000"/>
            </a:lnSpc>
            <a:spcBef>
              <a:spcPct val="0"/>
            </a:spcBef>
            <a:spcAft>
              <a:spcPct val="20000"/>
            </a:spcAft>
            <a:buChar char="•"/>
          </a:pPr>
          <a:r>
            <a:rPr lang="el-GR" sz="1800" kern="1200" dirty="0"/>
            <a:t>πριν ακουμπήσουμε το πρόσωπο κτλ.</a:t>
          </a:r>
          <a:endParaRPr lang="en-GB" sz="1800" kern="1200" dirty="0"/>
        </a:p>
      </dsp:txBody>
      <dsp:txXfrm>
        <a:off x="0" y="1492244"/>
        <a:ext cx="8229600" cy="2758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E9B8B-708B-4F77-9E2F-4A9E7B227446}">
      <dsp:nvSpPr>
        <dsp:cNvPr id="0" name=""/>
        <dsp:cNvSpPr/>
      </dsp:nvSpPr>
      <dsp:spPr>
        <a:xfrm>
          <a:off x="0" y="0"/>
          <a:ext cx="820891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3C8A7-9827-4A94-A8A7-CE7ADC8F4AC6}">
      <dsp:nvSpPr>
        <dsp:cNvPr id="0" name=""/>
        <dsp:cNvSpPr/>
      </dsp:nvSpPr>
      <dsp:spPr>
        <a:xfrm>
          <a:off x="0" y="0"/>
          <a:ext cx="1641782" cy="231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err="1"/>
            <a:t>Γι</a:t>
          </a:r>
          <a:r>
            <a:rPr lang="en-US" sz="2000" b="1" kern="1200" dirty="0"/>
            <a:t>ατί είναι σημαντινή η τήρηση αποστάσεων; </a:t>
          </a:r>
          <a:endParaRPr lang="en-GB" sz="2000" kern="1200" dirty="0"/>
        </a:p>
      </dsp:txBody>
      <dsp:txXfrm>
        <a:off x="0" y="0"/>
        <a:ext cx="1641782" cy="2318636"/>
      </dsp:txXfrm>
    </dsp:sp>
    <dsp:sp modelId="{206128A2-447A-4425-B48F-1A9AB1F90B34}">
      <dsp:nvSpPr>
        <dsp:cNvPr id="0" name=""/>
        <dsp:cNvSpPr/>
      </dsp:nvSpPr>
      <dsp:spPr>
        <a:xfrm>
          <a:off x="1764916" y="27256"/>
          <a:ext cx="6443995" cy="54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err="1"/>
            <a:t>Δι</a:t>
          </a:r>
          <a:r>
            <a:rPr lang="en-US" sz="1800" kern="1200" dirty="0"/>
            <a:t>ακόπτει τη μετάδοση απο ανθρωπο σε άνθρωπο </a:t>
          </a:r>
          <a:endParaRPr lang="en-GB" sz="1800" kern="1200" dirty="0"/>
        </a:p>
      </dsp:txBody>
      <dsp:txXfrm>
        <a:off x="1764916" y="27256"/>
        <a:ext cx="6443995" cy="545128"/>
      </dsp:txXfrm>
    </dsp:sp>
    <dsp:sp modelId="{CD29483B-2914-4BF1-8002-650DAC8AF604}">
      <dsp:nvSpPr>
        <dsp:cNvPr id="0" name=""/>
        <dsp:cNvSpPr/>
      </dsp:nvSpPr>
      <dsp:spPr>
        <a:xfrm>
          <a:off x="1641782" y="572384"/>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3FA72-733A-444E-8788-EAD755E42768}">
      <dsp:nvSpPr>
        <dsp:cNvPr id="0" name=""/>
        <dsp:cNvSpPr/>
      </dsp:nvSpPr>
      <dsp:spPr>
        <a:xfrm>
          <a:off x="1764916" y="599641"/>
          <a:ext cx="6443995" cy="54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err="1"/>
            <a:t>Προλ</a:t>
          </a:r>
          <a:r>
            <a:rPr lang="en-US" sz="1800" kern="1200" dirty="0"/>
            <a:t>αμβάνει την περαιτέρω διασπορά του ιού</a:t>
          </a:r>
          <a:endParaRPr lang="en-GB" sz="1800" kern="1200" dirty="0"/>
        </a:p>
      </dsp:txBody>
      <dsp:txXfrm>
        <a:off x="1764916" y="599641"/>
        <a:ext cx="6443995" cy="545128"/>
      </dsp:txXfrm>
    </dsp:sp>
    <dsp:sp modelId="{BB9845FF-68B6-4898-A13A-E98003AD705A}">
      <dsp:nvSpPr>
        <dsp:cNvPr id="0" name=""/>
        <dsp:cNvSpPr/>
      </dsp:nvSpPr>
      <dsp:spPr>
        <a:xfrm>
          <a:off x="1641782" y="1144769"/>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CCFBE-D440-4E47-B61F-DDF909B157C0}">
      <dsp:nvSpPr>
        <dsp:cNvPr id="0" name=""/>
        <dsp:cNvSpPr/>
      </dsp:nvSpPr>
      <dsp:spPr>
        <a:xfrm>
          <a:off x="1764916" y="1172026"/>
          <a:ext cx="6443995" cy="54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l-GR" sz="1800" kern="1200"/>
            <a:t>Μειώνει την ένταση της επιδημίας</a:t>
          </a:r>
          <a:endParaRPr lang="en-GB" sz="1800" kern="1200"/>
        </a:p>
      </dsp:txBody>
      <dsp:txXfrm>
        <a:off x="1764916" y="1172026"/>
        <a:ext cx="6443995" cy="545128"/>
      </dsp:txXfrm>
    </dsp:sp>
    <dsp:sp modelId="{4DB49FC1-50EF-4E0A-9AFD-83827B5E3010}">
      <dsp:nvSpPr>
        <dsp:cNvPr id="0" name=""/>
        <dsp:cNvSpPr/>
      </dsp:nvSpPr>
      <dsp:spPr>
        <a:xfrm>
          <a:off x="1641782" y="1717154"/>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650CDB-F50D-45BA-A4A1-00CE9A55FE96}">
      <dsp:nvSpPr>
        <dsp:cNvPr id="0" name=""/>
        <dsp:cNvSpPr/>
      </dsp:nvSpPr>
      <dsp:spPr>
        <a:xfrm>
          <a:off x="1764916" y="1744411"/>
          <a:ext cx="6443995" cy="54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l-GR" sz="1800" kern="1200"/>
            <a:t>Μειώνει τα περιστατικά </a:t>
          </a:r>
          <a:r>
            <a:rPr lang="en-US" sz="1800" kern="1200"/>
            <a:t>COVID-19</a:t>
          </a:r>
          <a:endParaRPr lang="en-GB" sz="1800" kern="1200"/>
        </a:p>
      </dsp:txBody>
      <dsp:txXfrm>
        <a:off x="1764916" y="1744411"/>
        <a:ext cx="6443995" cy="545128"/>
      </dsp:txXfrm>
    </dsp:sp>
    <dsp:sp modelId="{236C7088-78B6-4723-B7C0-0A532BF9E437}">
      <dsp:nvSpPr>
        <dsp:cNvPr id="0" name=""/>
        <dsp:cNvSpPr/>
      </dsp:nvSpPr>
      <dsp:spPr>
        <a:xfrm>
          <a:off x="1641782" y="2289539"/>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BE350-0CDF-414B-A269-F716464259FC}">
      <dsp:nvSpPr>
        <dsp:cNvPr id="0" name=""/>
        <dsp:cNvSpPr/>
      </dsp:nvSpPr>
      <dsp:spPr>
        <a:xfrm>
          <a:off x="0" y="4925"/>
          <a:ext cx="7992888"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l-GR" sz="1600" b="1" kern="1200" dirty="0"/>
            <a:t>Η φυσική απόσταση 1,5 μέτρων πρέπει να τηρείται και σε όλους τους εσωτερικούς και εξωτερικούς χώρους μεταξύ των ατόμων </a:t>
          </a:r>
          <a:endParaRPr lang="en-GB" sz="1600" kern="1200" dirty="0"/>
        </a:p>
      </dsp:txBody>
      <dsp:txXfrm>
        <a:off x="31070" y="35995"/>
        <a:ext cx="7930748" cy="574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933E-F933-414F-9F59-DDCE7CD00B49}">
      <dsp:nvSpPr>
        <dsp:cNvPr id="0" name=""/>
        <dsp:cNvSpPr/>
      </dsp:nvSpPr>
      <dsp:spPr>
        <a:xfrm>
          <a:off x="0" y="302021"/>
          <a:ext cx="7735187" cy="5962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l-GR" sz="1800" b="1" kern="1200" dirty="0"/>
            <a:t>Ειδικά για το προσωπικό της υπηρεσίας υποδοχής, μπορεί να γίνεται χρήση προσωπείου/ασπίδας προσώπου.</a:t>
          </a:r>
          <a:endParaRPr lang="en-GB" sz="1800" kern="1200" dirty="0"/>
        </a:p>
      </dsp:txBody>
      <dsp:txXfrm>
        <a:off x="29108" y="331129"/>
        <a:ext cx="7676971" cy="538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50E99-2F37-4F60-AC40-5EF45B015C36}">
      <dsp:nvSpPr>
        <dsp:cNvPr id="0" name=""/>
        <dsp:cNvSpPr/>
      </dsp:nvSpPr>
      <dsp:spPr>
        <a:xfrm>
          <a:off x="0" y="4925"/>
          <a:ext cx="7992888"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l-GR" sz="1600" b="1" kern="1200" dirty="0"/>
            <a:t>Θυμηθείτε! Η σωστή χρήση της μάσκας είναι το κλειδί για την αποτελεσματικότητά της και την προστασία του ατόμου που τη φορά !!!</a:t>
          </a:r>
          <a:endParaRPr lang="en-GB" sz="1600" kern="1200" dirty="0"/>
        </a:p>
      </dsp:txBody>
      <dsp:txXfrm>
        <a:off x="31070" y="35995"/>
        <a:ext cx="7930748"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5A47E-A1B6-4E6E-BF2B-3C4804DE6F46}" type="datetimeFigureOut">
              <a:rPr lang="en-GB" smtClean="0"/>
              <a:pPr/>
              <a:t>12/06/2020</a:t>
            </a:fld>
            <a:endParaRPr lang="en-GB"/>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4B635-55E9-4F75-8CAA-A03A6E6F18BF}" type="slidenum">
              <a:rPr lang="en-GB" smtClean="0"/>
              <a:pPr/>
              <a:t>‹#›</a:t>
            </a:fld>
            <a:endParaRPr lang="en-GB"/>
          </a:p>
        </p:txBody>
      </p:sp>
    </p:spTree>
    <p:extLst>
      <p:ext uri="{BB962C8B-B14F-4D97-AF65-F5344CB8AC3E}">
        <p14:creationId xmlns:p14="http://schemas.microsoft.com/office/powerpoint/2010/main" val="47684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A964B635-55E9-4F75-8CAA-A03A6E6F18BF}" type="slidenum">
              <a:rPr lang="en-GB" smtClean="0"/>
              <a:pPr/>
              <a:t>62</a:t>
            </a:fld>
            <a:endParaRPr lang="en-GB"/>
          </a:p>
        </p:txBody>
      </p:sp>
    </p:spTree>
    <p:extLst>
      <p:ext uri="{BB962C8B-B14F-4D97-AF65-F5344CB8AC3E}">
        <p14:creationId xmlns:p14="http://schemas.microsoft.com/office/powerpoint/2010/main" val="61086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Θέση αριθμού διαφάνειας 3"/>
          <p:cNvSpPr>
            <a:spLocks noGrp="1"/>
          </p:cNvSpPr>
          <p:nvPr>
            <p:ph type="sldNum" sz="quarter" idx="10"/>
          </p:nvPr>
        </p:nvSpPr>
        <p:spPr/>
        <p:txBody>
          <a:bodyPr/>
          <a:lstStyle/>
          <a:p>
            <a:fld id="{A964B635-55E9-4F75-8CAA-A03A6E6F18BF}" type="slidenum">
              <a:rPr lang="en-GB" smtClean="0"/>
              <a:pPr/>
              <a:t>63</a:t>
            </a:fld>
            <a:endParaRPr lang="en-GB"/>
          </a:p>
        </p:txBody>
      </p:sp>
    </p:spTree>
    <p:extLst>
      <p:ext uri="{BB962C8B-B14F-4D97-AF65-F5344CB8AC3E}">
        <p14:creationId xmlns:p14="http://schemas.microsoft.com/office/powerpoint/2010/main" val="15632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Θέση αριθμού διαφάνειας 3"/>
          <p:cNvSpPr>
            <a:spLocks noGrp="1"/>
          </p:cNvSpPr>
          <p:nvPr>
            <p:ph type="sldNum" sz="quarter" idx="10"/>
          </p:nvPr>
        </p:nvSpPr>
        <p:spPr/>
        <p:txBody>
          <a:bodyPr/>
          <a:lstStyle/>
          <a:p>
            <a:fld id="{A964B635-55E9-4F75-8CAA-A03A6E6F18BF}" type="slidenum">
              <a:rPr lang="en-GB" smtClean="0"/>
              <a:pPr/>
              <a:t>64</a:t>
            </a:fld>
            <a:endParaRPr lang="en-GB"/>
          </a:p>
        </p:txBody>
      </p:sp>
    </p:spTree>
    <p:extLst>
      <p:ext uri="{BB962C8B-B14F-4D97-AF65-F5344CB8AC3E}">
        <p14:creationId xmlns:p14="http://schemas.microsoft.com/office/powerpoint/2010/main" val="15632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endParaRPr lang="en-GB"/>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GB"/>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305411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283988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endParaRPr lang="en-GB"/>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3548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περιεχομένου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GB" dirty="0"/>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186355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endParaRPr lang="en-GB"/>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19198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ημερομηνίας 4"/>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133768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GB"/>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Θέση ημερομηνίας 6"/>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8" name="Θέση υποσέλιδου 7"/>
          <p:cNvSpPr>
            <a:spLocks noGrp="1"/>
          </p:cNvSpPr>
          <p:nvPr>
            <p:ph type="ftr" sz="quarter" idx="11"/>
          </p:nvPr>
        </p:nvSpPr>
        <p:spPr/>
        <p:txBody>
          <a:bodyPr/>
          <a:lstStyle/>
          <a:p>
            <a:endParaRPr lang="en-GB"/>
          </a:p>
        </p:txBody>
      </p:sp>
      <p:sp>
        <p:nvSpPr>
          <p:cNvPr id="9" name="Θέση αριθμού διαφάνειας 8"/>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25224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GB"/>
          </a:p>
        </p:txBody>
      </p:sp>
      <p:sp>
        <p:nvSpPr>
          <p:cNvPr id="3" name="Θέση ημερομηνίας 2"/>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4" name="Θέση υποσέλιδου 3"/>
          <p:cNvSpPr>
            <a:spLocks noGrp="1"/>
          </p:cNvSpPr>
          <p:nvPr>
            <p:ph type="ftr" sz="quarter" idx="11"/>
          </p:nvPr>
        </p:nvSpPr>
        <p:spPr/>
        <p:txBody>
          <a:bodyPr/>
          <a:lstStyle/>
          <a:p>
            <a:endParaRPr lang="en-GB"/>
          </a:p>
        </p:txBody>
      </p:sp>
      <p:sp>
        <p:nvSpPr>
          <p:cNvPr id="5" name="Θέση αριθμού διαφάνειας 4"/>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359229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3" name="Θέση υποσέλιδου 2"/>
          <p:cNvSpPr>
            <a:spLocks noGrp="1"/>
          </p:cNvSpPr>
          <p:nvPr>
            <p:ph type="ftr" sz="quarter" idx="11"/>
          </p:nvPr>
        </p:nvSpPr>
        <p:spPr/>
        <p:txBody>
          <a:bodyPr/>
          <a:lstStyle/>
          <a:p>
            <a:endParaRPr lang="en-GB"/>
          </a:p>
        </p:txBody>
      </p:sp>
      <p:sp>
        <p:nvSpPr>
          <p:cNvPr id="4" name="Θέση αριθμού διαφάνειας 3"/>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76164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endParaRPr lang="en-GB"/>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72986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endParaRPr lang="en-GB"/>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3D9ECAC-30A6-4406-BC04-0CEF87ED591A}" type="datetimeFigureOut">
              <a:rPr lang="en-GB" smtClean="0"/>
              <a:pPr/>
              <a:t>12/06/2020</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8831279F-FE00-4AF4-9D8E-4FFED1A54381}" type="slidenum">
              <a:rPr lang="en-GB" smtClean="0"/>
              <a:pPr/>
              <a:t>‹#›</a:t>
            </a:fld>
            <a:endParaRPr lang="en-GB"/>
          </a:p>
        </p:txBody>
      </p:sp>
    </p:spTree>
    <p:extLst>
      <p:ext uri="{BB962C8B-B14F-4D97-AF65-F5344CB8AC3E}">
        <p14:creationId xmlns:p14="http://schemas.microsoft.com/office/powerpoint/2010/main" val="27171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endParaRPr lang="en-GB"/>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9ECAC-30A6-4406-BC04-0CEF87ED591A}" type="datetimeFigureOut">
              <a:rPr lang="en-GB" smtClean="0"/>
              <a:pPr/>
              <a:t>12/06/2020</a:t>
            </a:fld>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1279F-FE00-4AF4-9D8E-4FFED1A54381}" type="slidenum">
              <a:rPr lang="en-GB" smtClean="0"/>
              <a:pPr/>
              <a:t>‹#›</a:t>
            </a:fld>
            <a:endParaRPr lang="en-GB"/>
          </a:p>
        </p:txBody>
      </p:sp>
    </p:spTree>
    <p:extLst>
      <p:ext uri="{BB962C8B-B14F-4D97-AF65-F5344CB8AC3E}">
        <p14:creationId xmlns:p14="http://schemas.microsoft.com/office/powerpoint/2010/main" val="3615458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eody.gov.gr/mikroviaki-antochi-kai-loimoxeis-poy-syndeontai-me-choroys-parochis-ygeias/exonosokomeiako-perivallon-koinotita/ygieini-ton-cherion-plirofories-gia-to-koino/"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ody.gov.gr/wp-content/uploads/2020/03/covid-19-maska.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ody.gov.gr/wp-content/uploads/2020/04/Poster-PPE-21-04-20.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eody.gov.gr/wp-content/uploads/2020/03/PPE-donning-doffing.pdf"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moh.gov.gr/articles/health/dieythynsh-dhmosias-ygieinhs/metra-prolhpshs-enanti-koronoioy-sars-cov-2/7023-metra-katharismoy-kai-apolymanshs-se-xwroys-kai-epifanei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moh.gov.gr/articles/health/dieythynsh-dhmosias-ygieinhs/metra-prolhpshs-enanti-koronoioy-sars-cov-2/7023-metra-katharismoy-kai-apolymanshs-se-xwroys-kai-epifane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ody.gov.gr/wp-content/uploads/2020/04/Legionella-COVId_buidling_water_system_guidance_27_3_20_v4.pdf" TargetMode="External"/><Relationship Id="rId2" Type="http://schemas.openxmlformats.org/officeDocument/2006/relationships/hyperlink" Target="https://www.moh.gov.gr/articles/health/dieythynsh-dhmosias-ygieinhs/metra-prolhpshs-enanti-koronoioy-sars-cov-2/7022-systhmata-ydreyshs-kai-apoxeteysh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oh.gov.gr/articles/health/dieythynsh-dhmosias-ygieinhs/metra-prolhpshs-enanti-koronoioy-sars-cov-2/7108-lhpsh-metrwn-diasfalishs-ths-dhmosias-ygeias-apo-iogeneis-kai-alles-loimwksei-s-kata-th-xrhsh-klimatistikwn-monadw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1560" y="692696"/>
            <a:ext cx="7772400" cy="1470025"/>
          </a:xfrm>
        </p:spPr>
        <p:txBody>
          <a:bodyPr>
            <a:noAutofit/>
          </a:bodyPr>
          <a:lstStyle/>
          <a:p>
            <a:r>
              <a:rPr lang="el-GR" sz="2000" dirty="0"/>
              <a:t>«Ειδικά πρωτόκολλα υγειονομικού περιεχομένου βάσει των οποίων λειτουργούν οι τουριστικές επιχειρήσεις στο πλαίσιο της λήψης μέτρων έναντι του </a:t>
            </a:r>
            <a:r>
              <a:rPr lang="el-GR" sz="2000" dirty="0" err="1"/>
              <a:t>κορωνοϊού</a:t>
            </a:r>
            <a:r>
              <a:rPr lang="el-GR" sz="2000" dirty="0"/>
              <a:t> COVID-19» </a:t>
            </a:r>
            <a:endParaRPr lang="en-GB" sz="2000" dirty="0"/>
          </a:p>
        </p:txBody>
      </p:sp>
      <p:sp>
        <p:nvSpPr>
          <p:cNvPr id="3" name="Υπότιτλος 2"/>
          <p:cNvSpPr>
            <a:spLocks noGrp="1"/>
          </p:cNvSpPr>
          <p:nvPr>
            <p:ph type="subTitle" idx="1"/>
          </p:nvPr>
        </p:nvSpPr>
        <p:spPr>
          <a:xfrm>
            <a:off x="1169368" y="2780928"/>
            <a:ext cx="6656784" cy="2664296"/>
          </a:xfrm>
        </p:spPr>
        <p:txBody>
          <a:bodyPr>
            <a:noAutofit/>
          </a:bodyPr>
          <a:lstStyle/>
          <a:p>
            <a:r>
              <a:rPr lang="el-GR" b="1" dirty="0">
                <a:solidFill>
                  <a:schemeClr val="tx1"/>
                </a:solidFill>
              </a:rPr>
              <a:t>Ειδικό πρωτόκολλο υγειονομικού περιεχομένου για τη λειτουργία των τουριστικών καταλυμάτων.</a:t>
            </a:r>
            <a:endParaRPr lang="en-GB" b="1" dirty="0">
              <a:solidFill>
                <a:schemeClr val="tx1"/>
              </a:solidFill>
            </a:endParaRPr>
          </a:p>
        </p:txBody>
      </p:sp>
    </p:spTree>
    <p:extLst>
      <p:ext uri="{BB962C8B-B14F-4D97-AF65-F5344CB8AC3E}">
        <p14:creationId xmlns:p14="http://schemas.microsoft.com/office/powerpoint/2010/main" val="31154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b="1" dirty="0"/>
              <a:t>Ποια είναι τα βασικά μέτρα αποφυγής μετάδοσης του </a:t>
            </a:r>
            <a:r>
              <a:rPr lang="en-US" sz="3200" b="1" dirty="0"/>
              <a:t>COVID-19;</a:t>
            </a:r>
            <a:endParaRPr lang="en-GB" sz="3200" b="1" dirty="0"/>
          </a:p>
        </p:txBody>
      </p:sp>
      <p:sp>
        <p:nvSpPr>
          <p:cNvPr id="2" name="Θέση περιεχομένου 1"/>
          <p:cNvSpPr>
            <a:spLocks noGrp="1"/>
          </p:cNvSpPr>
          <p:nvPr>
            <p:ph idx="1"/>
          </p:nvPr>
        </p:nvSpPr>
        <p:spPr>
          <a:xfrm>
            <a:off x="534380" y="1600200"/>
            <a:ext cx="8075240" cy="4525963"/>
          </a:xfrm>
        </p:spPr>
        <p:txBody>
          <a:bodyPr>
            <a:normAutofit/>
          </a:bodyPr>
          <a:lstStyle/>
          <a:p>
            <a:pPr lvl="0" rtl="0"/>
            <a:r>
              <a:rPr lang="el-GR" sz="2000" dirty="0"/>
              <a:t>Υγιεινή χεριών, χρήση αντισηπτικών και αποφυγή επαφής των χεριών με το πρόσωπο </a:t>
            </a:r>
          </a:p>
          <a:p>
            <a:pPr lvl="0" rtl="0"/>
            <a:endParaRPr lang="en-GB" sz="2000" dirty="0"/>
          </a:p>
          <a:p>
            <a:pPr lvl="0" rtl="0"/>
            <a:r>
              <a:rPr lang="el-GR" sz="2000" dirty="0"/>
              <a:t>Τήρηση κοινωνικών αποστάσεων</a:t>
            </a:r>
          </a:p>
          <a:p>
            <a:pPr lvl="0" rtl="0"/>
            <a:endParaRPr lang="en-GB" sz="2000" dirty="0"/>
          </a:p>
          <a:p>
            <a:pPr lvl="0" rtl="0"/>
            <a:r>
              <a:rPr lang="el-GR" sz="2000" dirty="0"/>
              <a:t>Τήρηση μέτρων  αναπνευστικής υγιεινής</a:t>
            </a:r>
          </a:p>
          <a:p>
            <a:pPr lvl="0" rtl="0"/>
            <a:endParaRPr lang="en-GB" sz="2000" dirty="0"/>
          </a:p>
          <a:p>
            <a:pPr lvl="0" rtl="0"/>
            <a:r>
              <a:rPr lang="el-GR" sz="2000" dirty="0"/>
              <a:t>Χρήση μέσων ατομικής προστασίας</a:t>
            </a:r>
            <a:endParaRPr lang="en-GB" sz="2000" dirty="0"/>
          </a:p>
        </p:txBody>
      </p:sp>
    </p:spTree>
    <p:extLst>
      <p:ext uri="{BB962C8B-B14F-4D97-AF65-F5344CB8AC3E}">
        <p14:creationId xmlns:p14="http://schemas.microsoft.com/office/powerpoint/2010/main" val="288275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720080"/>
          </a:xfrm>
        </p:spPr>
        <p:txBody>
          <a:bodyPr>
            <a:noAutofit/>
          </a:bodyPr>
          <a:lstStyle/>
          <a:p>
            <a:r>
              <a:rPr lang="el-GR" sz="3200" b="1" dirty="0"/>
              <a:t>Υγιεινή των χεριών</a:t>
            </a:r>
            <a:endParaRPr lang="en-GB" sz="3200" b="1"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341944121"/>
              </p:ext>
            </p:extLst>
          </p:nvPr>
        </p:nvGraphicFramePr>
        <p:xfrm>
          <a:off x="827584" y="2057318"/>
          <a:ext cx="7632848" cy="3963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p:cNvSpPr/>
          <p:nvPr/>
        </p:nvSpPr>
        <p:spPr>
          <a:xfrm>
            <a:off x="827584" y="1093072"/>
            <a:ext cx="7632848" cy="707886"/>
          </a:xfrm>
          <a:prstGeom prst="rect">
            <a:avLst/>
          </a:prstGeom>
        </p:spPr>
        <p:txBody>
          <a:bodyPr wrap="square">
            <a:spAutoFit/>
          </a:bodyPr>
          <a:lstStyle/>
          <a:p>
            <a:r>
              <a:rPr lang="el-GR" sz="2000" b="1" dirty="0"/>
              <a:t>Εφαρμόστε τα ακόλουθα βήματα όταν πλένετε τα χέρια σας με νερό και σαπούνι</a:t>
            </a:r>
          </a:p>
        </p:txBody>
      </p:sp>
    </p:spTree>
    <p:extLst>
      <p:ext uri="{BB962C8B-B14F-4D97-AF65-F5344CB8AC3E}">
        <p14:creationId xmlns:p14="http://schemas.microsoft.com/office/powerpoint/2010/main" val="288275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971837"/>
            <a:ext cx="8712968" cy="491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Θέση περιεχομένου 2"/>
          <p:cNvSpPr>
            <a:spLocks noGrp="1"/>
          </p:cNvSpPr>
          <p:nvPr>
            <p:ph idx="1"/>
          </p:nvPr>
        </p:nvSpPr>
        <p:spPr>
          <a:xfrm>
            <a:off x="395536" y="5680818"/>
            <a:ext cx="8291264" cy="680939"/>
          </a:xfrm>
        </p:spPr>
        <p:txBody>
          <a:bodyPr>
            <a:normAutofit/>
          </a:bodyPr>
          <a:lstStyle/>
          <a:p>
            <a:pPr marL="0" indent="0" algn="ctr">
              <a:buNone/>
            </a:pPr>
            <a:r>
              <a:rPr lang="en-US" sz="1200" dirty="0" err="1"/>
              <a:t>Πηγή</a:t>
            </a:r>
            <a:r>
              <a:rPr lang="en-US" sz="1200" dirty="0"/>
              <a:t>: </a:t>
            </a:r>
            <a:r>
              <a:rPr lang="en-GB" sz="1200" dirty="0">
                <a:hlinkClick r:id="rId3"/>
              </a:rPr>
              <a:t>https://eody.gov.gr/mikroviaki-antochi-kai-loimoxeis-poy-syndeontai-me-choroys-parochis-ygeias/exonosokomeiako-perivallon-koinotita/ygieini-ton-cherion-plirofories-gia-to-koino/</a:t>
            </a:r>
            <a:r>
              <a:rPr lang="en-GB" sz="1200" dirty="0"/>
              <a:t> </a:t>
            </a:r>
          </a:p>
        </p:txBody>
      </p:sp>
      <p:sp>
        <p:nvSpPr>
          <p:cNvPr id="4" name="Τίτλος 3">
            <a:extLst>
              <a:ext uri="{FF2B5EF4-FFF2-40B4-BE49-F238E27FC236}">
                <a16:creationId xmlns:a16="http://schemas.microsoft.com/office/drawing/2014/main" id="{BE9DBF0B-F1D4-4EC9-A6AC-57EBAE4C79B2}"/>
              </a:ext>
            </a:extLst>
          </p:cNvPr>
          <p:cNvSpPr>
            <a:spLocks noGrp="1"/>
          </p:cNvSpPr>
          <p:nvPr>
            <p:ph type="title"/>
          </p:nvPr>
        </p:nvSpPr>
        <p:spPr>
          <a:xfrm>
            <a:off x="467544" y="116632"/>
            <a:ext cx="8229600" cy="720080"/>
          </a:xfrm>
        </p:spPr>
        <p:txBody>
          <a:bodyPr>
            <a:noAutofit/>
          </a:bodyPr>
          <a:lstStyle/>
          <a:p>
            <a:r>
              <a:rPr lang="el-GR" sz="3200" b="1" dirty="0"/>
              <a:t>Υγιεινή των χεριών</a:t>
            </a:r>
            <a:endParaRPr lang="en-GB" sz="3200" b="1" dirty="0"/>
          </a:p>
        </p:txBody>
      </p:sp>
    </p:spTree>
    <p:extLst>
      <p:ext uri="{BB962C8B-B14F-4D97-AF65-F5344CB8AC3E}">
        <p14:creationId xmlns:p14="http://schemas.microsoft.com/office/powerpoint/2010/main" val="115530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Πότε</a:t>
            </a:r>
            <a:r>
              <a:rPr lang="en-US" sz="3200" b="1" dirty="0"/>
              <a:t> π</a:t>
            </a:r>
            <a:r>
              <a:rPr lang="en-US" sz="3200" b="1" dirty="0" err="1"/>
              <a:t>ρέ</a:t>
            </a:r>
            <a:r>
              <a:rPr lang="en-US" sz="3200" b="1" dirty="0"/>
              <a:t>πει να πλένονται τα χέρια</a:t>
            </a:r>
            <a:endParaRPr lang="en-GB" sz="32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343258086"/>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014FBCE3-13A0-46B3-A1E7-AD21B41C599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3789040"/>
            <a:ext cx="2084752" cy="291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5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3200" b="1" dirty="0" err="1"/>
              <a:t>Πότε</a:t>
            </a:r>
            <a:r>
              <a:rPr lang="en-US" sz="3200" b="1" dirty="0"/>
              <a:t> </a:t>
            </a:r>
            <a:r>
              <a:rPr lang="el-GR" sz="3200" b="1" dirty="0"/>
              <a:t>πρέπει να γίνεται </a:t>
            </a:r>
            <a:r>
              <a:rPr lang="en-US" sz="3200" b="1" dirty="0"/>
              <a:t>χ</a:t>
            </a:r>
            <a:r>
              <a:rPr lang="el-GR" sz="3200" b="1" dirty="0"/>
              <a:t>ρήση αντισηπτικών;</a:t>
            </a:r>
            <a:endParaRPr lang="en-GB" sz="3200" b="1" dirty="0"/>
          </a:p>
        </p:txBody>
      </p:sp>
      <p:sp>
        <p:nvSpPr>
          <p:cNvPr id="5" name="Θέση περιεχομένου 4"/>
          <p:cNvSpPr>
            <a:spLocks noGrp="1"/>
          </p:cNvSpPr>
          <p:nvPr>
            <p:ph idx="1"/>
          </p:nvPr>
        </p:nvSpPr>
        <p:spPr/>
        <p:txBody>
          <a:bodyPr>
            <a:normAutofit lnSpcReduction="10000"/>
          </a:bodyPr>
          <a:lstStyle/>
          <a:p>
            <a:r>
              <a:rPr lang="el-GR" sz="2000" dirty="0"/>
              <a:t>Χρησιμοποιήστε αντισηπτικό διάλυμα  (με τουλάχιστον </a:t>
            </a:r>
            <a:r>
              <a:rPr lang="en-US" sz="2000" dirty="0"/>
              <a:t>70</a:t>
            </a:r>
            <a:r>
              <a:rPr lang="el-GR" sz="2000" dirty="0"/>
              <a:t>% αλκοόλης) </a:t>
            </a:r>
            <a:r>
              <a:rPr lang="el-GR" sz="2000" b="1" dirty="0"/>
              <a:t>όταν δεν μπορείτε να πλύνετε τα χέρια σας με  σαπούνι και νερό</a:t>
            </a:r>
            <a:r>
              <a:rPr lang="el-GR" sz="2000" dirty="0"/>
              <a:t>.</a:t>
            </a:r>
          </a:p>
          <a:p>
            <a:endParaRPr lang="el-GR" sz="2000" dirty="0"/>
          </a:p>
          <a:p>
            <a:r>
              <a:rPr lang="el-GR" sz="2000" dirty="0"/>
              <a:t>Η χρήση του αντισηπτικού διαλύματος μπορεί να μειώσει  πολύ  γρήγορα τον αριθμό των μικροβίων στα χέρια μας.</a:t>
            </a:r>
          </a:p>
          <a:p>
            <a:endParaRPr lang="el-GR" sz="2000" dirty="0"/>
          </a:p>
          <a:p>
            <a:r>
              <a:rPr lang="el-GR" sz="2000" dirty="0"/>
              <a:t>Το αντισηπτικό διάλυμα δεν είναι τόσο αποτελεσματικό όταν τα χέρια είναι εμφανώς λερωμένα</a:t>
            </a:r>
          </a:p>
          <a:p>
            <a:endParaRPr lang="el-GR" sz="2000" dirty="0"/>
          </a:p>
          <a:p>
            <a:r>
              <a:rPr lang="el-GR" sz="2000" dirty="0"/>
              <a:t>Το αντισηπτικό διάλυμα δεν είναι το ίδιο αποτελεσματικό για όλα τα μικρόβια</a:t>
            </a:r>
            <a:br>
              <a:rPr lang="en-GB" sz="2000" dirty="0"/>
            </a:br>
            <a:endParaRPr lang="en-GB" sz="2000" dirty="0"/>
          </a:p>
        </p:txBody>
      </p:sp>
    </p:spTree>
    <p:extLst>
      <p:ext uri="{BB962C8B-B14F-4D97-AF65-F5344CB8AC3E}">
        <p14:creationId xmlns:p14="http://schemas.microsoft.com/office/powerpoint/2010/main" val="35056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Ομάδα 13"/>
          <p:cNvGrpSpPr/>
          <p:nvPr/>
        </p:nvGrpSpPr>
        <p:grpSpPr>
          <a:xfrm>
            <a:off x="2411761" y="1748330"/>
            <a:ext cx="3888432" cy="888582"/>
            <a:chOff x="2411760" y="1532306"/>
            <a:chExt cx="4404097" cy="1136479"/>
          </a:xfrm>
        </p:grpSpPr>
        <p:pic>
          <p:nvPicPr>
            <p:cNvPr id="10" name="Picture 2" descr="AI Model Finds That Physical Distancing Having Positive Impact, I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364"/>
            <a:stretch/>
          </p:blipFill>
          <p:spPr bwMode="auto">
            <a:xfrm>
              <a:off x="2411760" y="1532306"/>
              <a:ext cx="4404097" cy="113647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11" name="Ορθογώνιο 10"/>
            <p:cNvSpPr/>
            <p:nvPr/>
          </p:nvSpPr>
          <p:spPr>
            <a:xfrm>
              <a:off x="3059832" y="1948705"/>
              <a:ext cx="648072" cy="2880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b="1" dirty="0"/>
                <a:t>1.5</a:t>
              </a:r>
              <a:r>
                <a:rPr lang="en-US" sz="1200" b="1" dirty="0"/>
                <a:t>m</a:t>
              </a:r>
              <a:endParaRPr lang="en-GB" sz="1200" b="1" dirty="0"/>
            </a:p>
          </p:txBody>
        </p:sp>
        <p:sp>
          <p:nvSpPr>
            <p:cNvPr id="12" name="Ορθογώνιο 11"/>
            <p:cNvSpPr/>
            <p:nvPr/>
          </p:nvSpPr>
          <p:spPr>
            <a:xfrm>
              <a:off x="4283968" y="1948705"/>
              <a:ext cx="648072" cy="2880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b="1" dirty="0"/>
                <a:t>1.5</a:t>
              </a:r>
              <a:r>
                <a:rPr lang="en-US" sz="1200" b="1" dirty="0"/>
                <a:t>m</a:t>
              </a:r>
              <a:endParaRPr lang="en-GB" sz="1200" b="1" dirty="0"/>
            </a:p>
          </p:txBody>
        </p:sp>
        <p:sp>
          <p:nvSpPr>
            <p:cNvPr id="13" name="Ορθογώνιο 12"/>
            <p:cNvSpPr/>
            <p:nvPr/>
          </p:nvSpPr>
          <p:spPr>
            <a:xfrm>
              <a:off x="5652120" y="1948705"/>
              <a:ext cx="648072" cy="2880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1200" b="1" dirty="0"/>
                <a:t>1.5</a:t>
              </a:r>
              <a:r>
                <a:rPr lang="en-US" sz="1200" b="1" dirty="0"/>
                <a:t>m</a:t>
              </a:r>
              <a:endParaRPr lang="en-GB" sz="1200" b="1" dirty="0"/>
            </a:p>
          </p:txBody>
        </p:sp>
      </p:grpSp>
      <p:sp>
        <p:nvSpPr>
          <p:cNvPr id="2" name="Τίτλος 1"/>
          <p:cNvSpPr>
            <a:spLocks noGrp="1"/>
          </p:cNvSpPr>
          <p:nvPr>
            <p:ph type="title"/>
          </p:nvPr>
        </p:nvSpPr>
        <p:spPr>
          <a:xfrm>
            <a:off x="432604" y="188640"/>
            <a:ext cx="8229600" cy="634082"/>
          </a:xfrm>
        </p:spPr>
        <p:txBody>
          <a:bodyPr>
            <a:noAutofit/>
          </a:bodyPr>
          <a:lstStyle/>
          <a:p>
            <a:r>
              <a:rPr lang="el-GR" sz="3200" b="1" dirty="0"/>
              <a:t>Τήρηση </a:t>
            </a:r>
            <a:r>
              <a:rPr lang="en-US" sz="3200" b="1" dirty="0"/>
              <a:t> </a:t>
            </a:r>
            <a:r>
              <a:rPr lang="el-GR" sz="3200" b="1" dirty="0"/>
              <a:t>φυσικών αποστάσεων</a:t>
            </a:r>
            <a:endParaRPr lang="en-GB" sz="3200" b="1" dirty="0"/>
          </a:p>
        </p:txBody>
      </p:sp>
      <p:sp>
        <p:nvSpPr>
          <p:cNvPr id="5" name="TextBox 4"/>
          <p:cNvSpPr txBox="1"/>
          <p:nvPr/>
        </p:nvSpPr>
        <p:spPr>
          <a:xfrm>
            <a:off x="202328" y="2492896"/>
            <a:ext cx="8690152" cy="1354217"/>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l-GR" dirty="0"/>
              <a:t>Αποσκοπεί στη </a:t>
            </a:r>
            <a:r>
              <a:rPr lang="el-GR" b="1" dirty="0"/>
              <a:t>μείωση της φυσικής επαφής </a:t>
            </a:r>
            <a:r>
              <a:rPr lang="el-GR" dirty="0"/>
              <a:t>μεταξύ δυνητικά μολυσμένων ατόμων και υγιών ατόμων ή μεταξύ ομάδων πληθυσμού με υψηλά ποσοστά μετάδοσης και άλλων με χαμηλό ή καθόλου επίπεδο μετάδοσης</a:t>
            </a:r>
            <a:r>
              <a:rPr lang="el-GR" b="1" dirty="0"/>
              <a:t>. </a:t>
            </a:r>
          </a:p>
          <a:p>
            <a:pPr marL="342900" indent="-342900">
              <a:spcBef>
                <a:spcPts val="600"/>
              </a:spcBef>
              <a:spcAft>
                <a:spcPts val="600"/>
              </a:spcAft>
              <a:buFont typeface="Arial" panose="020B0604020202020204" pitchFamily="34" charset="0"/>
              <a:buChar char="•"/>
            </a:pPr>
            <a:r>
              <a:rPr lang="el-GR" b="1" dirty="0"/>
              <a:t>Στόχος είναι να μειωθεί ή να διακοπεί η εξάπλωση του COVID-19.</a:t>
            </a:r>
          </a:p>
        </p:txBody>
      </p:sp>
      <p:graphicFrame>
        <p:nvGraphicFramePr>
          <p:cNvPr id="4" name="Διάγραμμα 3"/>
          <p:cNvGraphicFramePr/>
          <p:nvPr>
            <p:extLst>
              <p:ext uri="{D42A27DB-BD31-4B8C-83A1-F6EECF244321}">
                <p14:modId xmlns:p14="http://schemas.microsoft.com/office/powerpoint/2010/main" val="2248771886"/>
              </p:ext>
            </p:extLst>
          </p:nvPr>
        </p:nvGraphicFramePr>
        <p:xfrm>
          <a:off x="323528" y="4221088"/>
          <a:ext cx="8208912" cy="2318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Διάγραμμα 14"/>
          <p:cNvGraphicFramePr/>
          <p:nvPr>
            <p:extLst>
              <p:ext uri="{D42A27DB-BD31-4B8C-83A1-F6EECF244321}">
                <p14:modId xmlns:p14="http://schemas.microsoft.com/office/powerpoint/2010/main" val="3595799282"/>
              </p:ext>
            </p:extLst>
          </p:nvPr>
        </p:nvGraphicFramePr>
        <p:xfrm>
          <a:off x="467544" y="929918"/>
          <a:ext cx="7992888"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1645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025421"/>
            <a:ext cx="3538736" cy="994122"/>
          </a:xfrm>
        </p:spPr>
        <p:txBody>
          <a:bodyPr>
            <a:noAutofit/>
          </a:bodyPr>
          <a:lstStyle/>
          <a:p>
            <a:r>
              <a:rPr lang="el-GR" sz="3200" b="1" dirty="0"/>
              <a:t>Αποφυγή χειραψιών</a:t>
            </a:r>
            <a:endParaRPr lang="en-GB" sz="3200" b="1" dirty="0"/>
          </a:p>
        </p:txBody>
      </p:sp>
      <p:pic>
        <p:nvPicPr>
          <p:cNvPr id="39938" name="Picture 2" descr="How to avoid shaking hands - blo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74" r="7175"/>
          <a:stretch/>
        </p:blipFill>
        <p:spPr bwMode="auto">
          <a:xfrm>
            <a:off x="717444" y="2636912"/>
            <a:ext cx="3538736" cy="280831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798459" y="491431"/>
            <a:ext cx="3528392" cy="2062103"/>
          </a:xfrm>
          <a:prstGeom prst="rect">
            <a:avLst/>
          </a:prstGeom>
        </p:spPr>
        <p:txBody>
          <a:bodyPr wrap="square">
            <a:spAutoFit/>
          </a:bodyPr>
          <a:lstStyle/>
          <a:p>
            <a:pPr algn="ctr"/>
            <a:r>
              <a:rPr lang="el-GR" sz="3200" b="1" dirty="0"/>
              <a:t> Αποφυγή επαφής των χεριών με το πρόσωπο (μάτια, μύτη, στόμα)</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04"/>
          <a:stretch/>
        </p:blipFill>
        <p:spPr bwMode="auto">
          <a:xfrm>
            <a:off x="4887822" y="2438521"/>
            <a:ext cx="3349667" cy="320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762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02" y="260648"/>
            <a:ext cx="8686800" cy="1143000"/>
          </a:xfrm>
        </p:spPr>
        <p:txBody>
          <a:bodyPr>
            <a:normAutofit/>
          </a:bodyPr>
          <a:lstStyle/>
          <a:p>
            <a:r>
              <a:rPr lang="el-GR" sz="3200" b="1" dirty="0"/>
              <a:t>Τήρηση μέτρων αναπνευστικής υγιεινής</a:t>
            </a:r>
            <a:endParaRPr lang="en-GB" sz="3200" b="1" dirty="0"/>
          </a:p>
        </p:txBody>
      </p:sp>
      <p:sp>
        <p:nvSpPr>
          <p:cNvPr id="3" name="Θέση περιεχομένου 2"/>
          <p:cNvSpPr>
            <a:spLocks noGrp="1"/>
          </p:cNvSpPr>
          <p:nvPr>
            <p:ph idx="1"/>
          </p:nvPr>
        </p:nvSpPr>
        <p:spPr>
          <a:xfrm>
            <a:off x="179512" y="1484784"/>
            <a:ext cx="3888432" cy="4752528"/>
          </a:xfrm>
        </p:spPr>
        <p:txBody>
          <a:bodyPr>
            <a:normAutofit/>
          </a:bodyPr>
          <a:lstStyle/>
          <a:p>
            <a:pPr marL="0" indent="0">
              <a:buNone/>
            </a:pPr>
            <a:endParaRPr lang="el-GR" sz="2000" dirty="0"/>
          </a:p>
          <a:p>
            <a:r>
              <a:rPr lang="el-GR" sz="2000" dirty="0"/>
              <a:t>Σε βήχα ή φτέρνισμα </a:t>
            </a:r>
            <a:endParaRPr lang="en-US" sz="2000" dirty="0"/>
          </a:p>
          <a:p>
            <a:pPr lvl="1">
              <a:buFont typeface="Wingdings" panose="05000000000000000000" pitchFamily="2" charset="2"/>
              <a:buChar char="Ø"/>
            </a:pPr>
            <a:r>
              <a:rPr lang="el-GR" sz="2000" dirty="0"/>
              <a:t>κάλυψη της μύτης και του στόματος με το μανίκι στο ύψος του αγκώνα ή με χαρτομάντιλο, </a:t>
            </a:r>
            <a:endParaRPr lang="en-US" sz="2000" dirty="0"/>
          </a:p>
          <a:p>
            <a:pPr lvl="1">
              <a:buFont typeface="Wingdings" panose="05000000000000000000" pitchFamily="2" charset="2"/>
              <a:buChar char="Ø"/>
            </a:pPr>
            <a:r>
              <a:rPr lang="el-GR" sz="2000" dirty="0"/>
              <a:t>απόρριψη του χρησιμοποιημένου </a:t>
            </a:r>
            <a:r>
              <a:rPr lang="el-GR" sz="2000" dirty="0" err="1"/>
              <a:t>χαρτομάντηλου</a:t>
            </a:r>
            <a:r>
              <a:rPr lang="el-GR" sz="2000" dirty="0"/>
              <a:t> στους κάδους απορριμμάτων και </a:t>
            </a:r>
            <a:endParaRPr lang="en-US" sz="2000" dirty="0"/>
          </a:p>
          <a:p>
            <a:pPr lvl="1">
              <a:buFont typeface="Wingdings" panose="05000000000000000000" pitchFamily="2" charset="2"/>
              <a:buChar char="Ø"/>
            </a:pPr>
            <a:r>
              <a:rPr lang="el-GR" sz="2000" dirty="0"/>
              <a:t>επιμελές πλύσιμο των χεριών.</a:t>
            </a:r>
          </a:p>
          <a:p>
            <a:endParaRPr lang="en-GB" sz="2000" dirty="0"/>
          </a:p>
        </p:txBody>
      </p:sp>
      <p:pic>
        <p:nvPicPr>
          <p:cNvPr id="18434" name="Picture 2" descr="Οδηγίες προστασίας για τον περιορισμό της εξάπλωσης του κορονοϊού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537419"/>
            <a:ext cx="4618342" cy="467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9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856984" cy="634082"/>
          </a:xfrm>
        </p:spPr>
        <p:txBody>
          <a:bodyPr>
            <a:noAutofit/>
          </a:bodyPr>
          <a:lstStyle/>
          <a:p>
            <a:r>
              <a:rPr lang="el-GR" sz="3200" b="1" dirty="0"/>
              <a:t>Μέσα ατομικής προστασίας</a:t>
            </a:r>
            <a:endParaRPr lang="en-GB" sz="3200" b="1" dirty="0"/>
          </a:p>
        </p:txBody>
      </p:sp>
      <p:sp>
        <p:nvSpPr>
          <p:cNvPr id="11" name="Ορθογώνιο 10"/>
          <p:cNvSpPr/>
          <p:nvPr/>
        </p:nvSpPr>
        <p:spPr>
          <a:xfrm>
            <a:off x="613235" y="1124743"/>
            <a:ext cx="7704856" cy="297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800" b="1" dirty="0"/>
              <a:t>ΜΑΣΚΑ</a:t>
            </a:r>
            <a:endParaRPr lang="en-GB" sz="14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3164" y="2161441"/>
            <a:ext cx="3124152" cy="186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934" y="2219697"/>
            <a:ext cx="19812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773164" y="1771274"/>
            <a:ext cx="2880320" cy="306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a:t>Απλή χειρουργική μάσκα</a:t>
            </a:r>
            <a:endParaRPr lang="en-GB" dirty="0"/>
          </a:p>
        </p:txBody>
      </p:sp>
      <p:sp>
        <p:nvSpPr>
          <p:cNvPr id="8" name="Ορθογώνιο 7"/>
          <p:cNvSpPr/>
          <p:nvPr/>
        </p:nvSpPr>
        <p:spPr>
          <a:xfrm>
            <a:off x="5246686" y="1771273"/>
            <a:ext cx="2880320" cy="3068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a:t>Υφασμάτινη μάσκα</a:t>
            </a:r>
            <a:endParaRPr lang="en-GB" dirty="0"/>
          </a:p>
        </p:txBody>
      </p:sp>
      <p:graphicFrame>
        <p:nvGraphicFramePr>
          <p:cNvPr id="15" name="Διάγραμμα 14"/>
          <p:cNvGraphicFramePr/>
          <p:nvPr>
            <p:extLst>
              <p:ext uri="{D42A27DB-BD31-4B8C-83A1-F6EECF244321}">
                <p14:modId xmlns:p14="http://schemas.microsoft.com/office/powerpoint/2010/main" val="3329283279"/>
              </p:ext>
            </p:extLst>
          </p:nvPr>
        </p:nvGraphicFramePr>
        <p:xfrm>
          <a:off x="581228" y="5517232"/>
          <a:ext cx="7735187" cy="1200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211960" y="2234472"/>
            <a:ext cx="720080" cy="523220"/>
          </a:xfrm>
          <a:prstGeom prst="rect">
            <a:avLst/>
          </a:prstGeom>
          <a:noFill/>
        </p:spPr>
        <p:txBody>
          <a:bodyPr wrap="square" rtlCol="0">
            <a:spAutoFit/>
          </a:bodyPr>
          <a:lstStyle/>
          <a:p>
            <a:pPr algn="ctr"/>
            <a:r>
              <a:rPr lang="el-GR" sz="2800" b="1" dirty="0">
                <a:solidFill>
                  <a:schemeClr val="bg1"/>
                </a:solidFill>
              </a:rPr>
              <a:t>ή </a:t>
            </a:r>
            <a:endParaRPr lang="en-GB" sz="2800" b="1" dirty="0">
              <a:solidFill>
                <a:schemeClr val="bg1"/>
              </a:solidFill>
            </a:endParaRPr>
          </a:p>
        </p:txBody>
      </p:sp>
      <p:sp>
        <p:nvSpPr>
          <p:cNvPr id="14" name="Ορθογώνιο 13"/>
          <p:cNvSpPr/>
          <p:nvPr/>
        </p:nvSpPr>
        <p:spPr>
          <a:xfrm>
            <a:off x="581228" y="4353793"/>
            <a:ext cx="7735187"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a:solidFill>
                  <a:schemeClr val="bg1"/>
                </a:solidFill>
              </a:rPr>
              <a:t>   ΓΑΝΤΙΑ ΜΙΑΣ ΧΡΗΣΗΣ</a:t>
            </a:r>
            <a:endParaRPr lang="en-GB" sz="2800" b="1" dirty="0">
              <a:solidFill>
                <a:schemeClr val="bg1"/>
              </a:solidFill>
            </a:endParaRPr>
          </a:p>
        </p:txBody>
      </p:sp>
      <p:pic>
        <p:nvPicPr>
          <p:cNvPr id="19"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2854" t="79008" r="12271" b="7026"/>
          <a:stretch/>
        </p:blipFill>
        <p:spPr bwMode="auto">
          <a:xfrm>
            <a:off x="5728949" y="4472808"/>
            <a:ext cx="1850185" cy="95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70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Πως</a:t>
            </a:r>
            <a:r>
              <a:rPr lang="en-US" sz="3200" b="1" dirty="0"/>
              <a:t> </a:t>
            </a:r>
            <a:r>
              <a:rPr lang="en-US" sz="3200" b="1" dirty="0" err="1"/>
              <a:t>με</a:t>
            </a:r>
            <a:r>
              <a:rPr lang="en-US" sz="3200" b="1" dirty="0"/>
              <a:t> π</a:t>
            </a:r>
            <a:r>
              <a:rPr lang="en-US" sz="3200" b="1" dirty="0" err="1"/>
              <a:t>ροστ</a:t>
            </a:r>
            <a:r>
              <a:rPr lang="en-US" sz="3200" b="1" dirty="0"/>
              <a:t>ατευει </a:t>
            </a:r>
            <a:r>
              <a:rPr lang="el-GR" sz="3200" b="1" dirty="0"/>
              <a:t>η χρήση μάσκας;</a:t>
            </a:r>
            <a:endParaRPr lang="en-GB" sz="3200" dirty="0"/>
          </a:p>
        </p:txBody>
      </p:sp>
      <p:sp>
        <p:nvSpPr>
          <p:cNvPr id="3" name="Θέση περιεχομένου 2"/>
          <p:cNvSpPr>
            <a:spLocks noGrp="1"/>
          </p:cNvSpPr>
          <p:nvPr>
            <p:ph idx="1"/>
          </p:nvPr>
        </p:nvSpPr>
        <p:spPr>
          <a:xfrm>
            <a:off x="457200" y="1500282"/>
            <a:ext cx="8229600" cy="5025062"/>
          </a:xfrm>
        </p:spPr>
        <p:txBody>
          <a:bodyPr>
            <a:normAutofit/>
          </a:bodyPr>
          <a:lstStyle/>
          <a:p>
            <a:r>
              <a:rPr lang="el-GR" sz="1800" dirty="0"/>
              <a:t>Οι αναπνευστικοί ιοί, όπως ο νέος </a:t>
            </a:r>
            <a:r>
              <a:rPr lang="el-GR" sz="1800" dirty="0" err="1"/>
              <a:t>κορωνοϊός</a:t>
            </a:r>
            <a:r>
              <a:rPr lang="el-GR" sz="1800" dirty="0"/>
              <a:t> SARS-CoV-2, μπορούν να μεταδοθούν με σταγονίδια που εκτοξεύονται από το στόμα μας κατά την ομιλία, τον βήχα ή το φτέρνισμα. </a:t>
            </a:r>
            <a:endParaRPr lang="en-US" sz="1800" dirty="0"/>
          </a:p>
          <a:p>
            <a:endParaRPr lang="en-US" sz="1800" dirty="0"/>
          </a:p>
          <a:p>
            <a:r>
              <a:rPr lang="el-GR" sz="1800" dirty="0"/>
              <a:t>Η χρήση μάσκας συγκρατεί τα σταγονίδια και </a:t>
            </a:r>
            <a:r>
              <a:rPr lang="el-GR" sz="1800" b="1" dirty="0"/>
              <a:t>μπορεί να μειώσει τη διασπορά της λοίμωξης στην κοινότητα</a:t>
            </a:r>
            <a:r>
              <a:rPr lang="el-GR" sz="1800" dirty="0"/>
              <a:t>. Κύριος στόχος της χρήσης της μάσκας είναι </a:t>
            </a:r>
            <a:r>
              <a:rPr lang="el-GR" sz="1800" b="1" dirty="0"/>
              <a:t>να προστατεύσετε τους ανθρώπους γύρω σας  εάν έχετε μολυνθεί.</a:t>
            </a:r>
            <a:endParaRPr lang="en-US" sz="1800" b="1" dirty="0"/>
          </a:p>
          <a:p>
            <a:endParaRPr lang="el-GR" sz="1800" dirty="0"/>
          </a:p>
          <a:p>
            <a:r>
              <a:rPr lang="el-GR" sz="1800" b="1" dirty="0"/>
              <a:t>Παράλληλα θα πρέπει να τηρείται η φυσική απόσταση, η υγιεινή των χεριών και ο σωστός τρόπος χρήσης της μάσκας.</a:t>
            </a:r>
            <a:endParaRPr lang="en-US" sz="1800" b="1" dirty="0"/>
          </a:p>
          <a:p>
            <a:endParaRPr lang="el-GR" sz="1800" dirty="0"/>
          </a:p>
          <a:p>
            <a:r>
              <a:rPr lang="el-GR" sz="1800" b="1" dirty="0"/>
              <a:t>H μάσκα δεν πρέπει να χρησιμοποιείται </a:t>
            </a:r>
            <a:r>
              <a:rPr lang="el-GR" sz="1800" dirty="0"/>
              <a:t>σε παιδιά κάτω των 3 ετών και </a:t>
            </a:r>
            <a:r>
              <a:rPr lang="el-GR" sz="1800" b="1" dirty="0"/>
              <a:t>σε άτομα που έχουν προβλήματα με το αναπνευστικό ή δεν μπορούν να την αφαιρέσουν χωρίς βοήθεια.</a:t>
            </a:r>
            <a:endParaRPr lang="el-GR" sz="1800" dirty="0"/>
          </a:p>
          <a:p>
            <a:endParaRPr lang="en-GB" sz="1800" dirty="0"/>
          </a:p>
        </p:txBody>
      </p:sp>
    </p:spTree>
    <p:extLst>
      <p:ext uri="{BB962C8B-B14F-4D97-AF65-F5344CB8AC3E}">
        <p14:creationId xmlns:p14="http://schemas.microsoft.com/office/powerpoint/2010/main" val="224298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Στόχοι του εκπαιδευτικού προγράμματος</a:t>
            </a:r>
            <a:endParaRPr lang="en-GB" sz="3200" b="1"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dirty="0"/>
              <a:t>Με την παρακολούθηση του προγράμματος οι εκπαιδευόμενοι θα βελτιώσουν τις παρακάτω ικανότητες: </a:t>
            </a:r>
          </a:p>
          <a:p>
            <a:r>
              <a:rPr lang="el-GR" dirty="0"/>
              <a:t>Να συνοψίζουν τις πηγές και τρόπους μετάδοσης του ιού </a:t>
            </a:r>
          </a:p>
          <a:p>
            <a:r>
              <a:rPr lang="el-GR" dirty="0"/>
              <a:t>Να εφαρμόζουν διαδικασίες ενημέρωσης των αρμοδίων του καταλύματος και των ίδιων των πελατών</a:t>
            </a:r>
          </a:p>
          <a:p>
            <a:r>
              <a:rPr lang="el-GR" dirty="0"/>
              <a:t>Να συνοψίζουν μεθόδους και επικοινωνιακή προσέγγιση των επισκεπτών</a:t>
            </a:r>
          </a:p>
          <a:p>
            <a:r>
              <a:rPr lang="el-GR" dirty="0"/>
              <a:t>Να ενεργούν με βάση το νομοθετικό πλαίσιο σε περίπτωση ασθένειας από το προσωπικό</a:t>
            </a:r>
          </a:p>
          <a:p>
            <a:r>
              <a:rPr lang="el-GR" dirty="0"/>
              <a:t>Να εφαρμόζουν μεθόδους και πρακτικές καθαρισμών και απολύμανσης των εντοπισμένων σημείων με βάση την επικινδυνότητα και την πιθανότητα μετάδοσης της ασθένειας</a:t>
            </a:r>
          </a:p>
          <a:p>
            <a:r>
              <a:rPr lang="el-GR" dirty="0"/>
              <a:t>Να τηρούν τα βασικά μέτρα αποφυγής μετάδοσης του </a:t>
            </a:r>
            <a:r>
              <a:rPr lang="el-GR" dirty="0" err="1"/>
              <a:t>κορωνοϊού</a:t>
            </a:r>
            <a:r>
              <a:rPr lang="el-GR" dirty="0"/>
              <a:t> - COVID-19</a:t>
            </a:r>
            <a:endParaRPr lang="en-GB" dirty="0"/>
          </a:p>
        </p:txBody>
      </p:sp>
    </p:spTree>
    <p:extLst>
      <p:ext uri="{BB962C8B-B14F-4D97-AF65-F5344CB8AC3E}">
        <p14:creationId xmlns:p14="http://schemas.microsoft.com/office/powerpoint/2010/main" val="404827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b="1" dirty="0" err="1"/>
              <a:t>Ορθή</a:t>
            </a:r>
            <a:r>
              <a:rPr lang="en-US" sz="3200" b="1" dirty="0"/>
              <a:t> χ</a:t>
            </a:r>
            <a:r>
              <a:rPr lang="el-GR" sz="3200" b="1" dirty="0"/>
              <a:t>ρήση μέσων ατομικής προστασίας</a:t>
            </a:r>
            <a:endParaRPr lang="en-GB" sz="3200" b="1" dirty="0"/>
          </a:p>
        </p:txBody>
      </p:sp>
      <p:grpSp>
        <p:nvGrpSpPr>
          <p:cNvPr id="3" name="Ομάδα 2">
            <a:extLst>
              <a:ext uri="{FF2B5EF4-FFF2-40B4-BE49-F238E27FC236}">
                <a16:creationId xmlns:a16="http://schemas.microsoft.com/office/drawing/2014/main" id="{A3A609FD-B52F-4410-805A-F5BA3A4626C2}"/>
              </a:ext>
            </a:extLst>
          </p:cNvPr>
          <p:cNvGrpSpPr/>
          <p:nvPr/>
        </p:nvGrpSpPr>
        <p:grpSpPr>
          <a:xfrm>
            <a:off x="323528" y="2134649"/>
            <a:ext cx="8496944" cy="3668821"/>
            <a:chOff x="323528" y="2134649"/>
            <a:chExt cx="8496944" cy="3668821"/>
          </a:xfrm>
        </p:grpSpPr>
        <p:sp>
          <p:nvSpPr>
            <p:cNvPr id="5" name="Ευθεία γραμμή σύνδεσης 4">
              <a:extLst>
                <a:ext uri="{FF2B5EF4-FFF2-40B4-BE49-F238E27FC236}">
                  <a16:creationId xmlns:a16="http://schemas.microsoft.com/office/drawing/2014/main" id="{F7409D1C-8134-41C3-9064-0799E280239E}"/>
                </a:ext>
              </a:extLst>
            </p:cNvPr>
            <p:cNvSpPr/>
            <p:nvPr/>
          </p:nvSpPr>
          <p:spPr>
            <a:xfrm>
              <a:off x="323528" y="2134649"/>
              <a:ext cx="849694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Ελεύθερη σχεδίαση: Σχήμα 7">
              <a:extLst>
                <a:ext uri="{FF2B5EF4-FFF2-40B4-BE49-F238E27FC236}">
                  <a16:creationId xmlns:a16="http://schemas.microsoft.com/office/drawing/2014/main" id="{AC66645D-DFA0-42BA-BA98-43114BE6D7F6}"/>
                </a:ext>
              </a:extLst>
            </p:cNvPr>
            <p:cNvSpPr/>
            <p:nvPr/>
          </p:nvSpPr>
          <p:spPr>
            <a:xfrm>
              <a:off x="323528" y="2134649"/>
              <a:ext cx="1699388" cy="3668821"/>
            </a:xfrm>
            <a:custGeom>
              <a:avLst/>
              <a:gdLst>
                <a:gd name="connsiteX0" fmla="*/ 0 w 1699388"/>
                <a:gd name="connsiteY0" fmla="*/ 0 h 3668821"/>
                <a:gd name="connsiteX1" fmla="*/ 1699388 w 1699388"/>
                <a:gd name="connsiteY1" fmla="*/ 0 h 3668821"/>
                <a:gd name="connsiteX2" fmla="*/ 1699388 w 1699388"/>
                <a:gd name="connsiteY2" fmla="*/ 3668821 h 3668821"/>
                <a:gd name="connsiteX3" fmla="*/ 0 w 1699388"/>
                <a:gd name="connsiteY3" fmla="*/ 3668821 h 3668821"/>
                <a:gd name="connsiteX4" fmla="*/ 0 w 1699388"/>
                <a:gd name="connsiteY4" fmla="*/ 0 h 3668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388" h="3668821">
                  <a:moveTo>
                    <a:pt x="0" y="0"/>
                  </a:moveTo>
                  <a:lnTo>
                    <a:pt x="1699388" y="0"/>
                  </a:lnTo>
                  <a:lnTo>
                    <a:pt x="1699388" y="3668821"/>
                  </a:lnTo>
                  <a:lnTo>
                    <a:pt x="0" y="36688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l-GR" sz="2000" b="1" kern="1200" dirty="0"/>
                <a:t>Πως πρέπει να χειρίζομαι με ασφάλεια τη μάσκα;</a:t>
              </a:r>
              <a:endParaRPr lang="en-GB" sz="2000" kern="1200" dirty="0"/>
            </a:p>
          </p:txBody>
        </p:sp>
        <p:sp>
          <p:nvSpPr>
            <p:cNvPr id="9" name="Ελεύθερη σχεδίαση: Σχήμα 8">
              <a:extLst>
                <a:ext uri="{FF2B5EF4-FFF2-40B4-BE49-F238E27FC236}">
                  <a16:creationId xmlns:a16="http://schemas.microsoft.com/office/drawing/2014/main" id="{3B8BC2A1-09C7-4EB7-BCB0-7274963F14D5}"/>
                </a:ext>
              </a:extLst>
            </p:cNvPr>
            <p:cNvSpPr/>
            <p:nvPr/>
          </p:nvSpPr>
          <p:spPr>
            <a:xfrm>
              <a:off x="2150370" y="2191974"/>
              <a:ext cx="6670101" cy="1146506"/>
            </a:xfrm>
            <a:custGeom>
              <a:avLst/>
              <a:gdLst>
                <a:gd name="connsiteX0" fmla="*/ 0 w 6670101"/>
                <a:gd name="connsiteY0" fmla="*/ 0 h 1146506"/>
                <a:gd name="connsiteX1" fmla="*/ 6670101 w 6670101"/>
                <a:gd name="connsiteY1" fmla="*/ 0 h 1146506"/>
                <a:gd name="connsiteX2" fmla="*/ 6670101 w 6670101"/>
                <a:gd name="connsiteY2" fmla="*/ 1146506 h 1146506"/>
                <a:gd name="connsiteX3" fmla="*/ 0 w 6670101"/>
                <a:gd name="connsiteY3" fmla="*/ 1146506 h 1146506"/>
                <a:gd name="connsiteX4" fmla="*/ 0 w 6670101"/>
                <a:gd name="connsiteY4" fmla="*/ 0 h 114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101" h="1146506">
                  <a:moveTo>
                    <a:pt x="0" y="0"/>
                  </a:moveTo>
                  <a:lnTo>
                    <a:pt x="6670101" y="0"/>
                  </a:lnTo>
                  <a:lnTo>
                    <a:pt x="6670101" y="1146506"/>
                  </a:lnTo>
                  <a:lnTo>
                    <a:pt x="0" y="11465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t>Εφαρμόστε </a:t>
              </a:r>
              <a:r>
                <a:rPr lang="el-GR" sz="1600" b="1" kern="1200" dirty="0"/>
                <a:t>υγιεινή των χεριών με πλύσιμο ή με αλκοολούχο αντισηπτικό </a:t>
              </a:r>
              <a:r>
                <a:rPr lang="el-GR" sz="1600" kern="1200" dirty="0"/>
                <a:t>αμέσως πριν φορέσετε τη μάσκα και οπωσδήποτε πριν την αφαιρέσετε.</a:t>
              </a:r>
              <a:endParaRPr lang="en-GB" sz="1600" kern="1200" dirty="0"/>
            </a:p>
          </p:txBody>
        </p:sp>
        <p:sp>
          <p:nvSpPr>
            <p:cNvPr id="10" name="Ευθεία γραμμή σύνδεσης 9">
              <a:extLst>
                <a:ext uri="{FF2B5EF4-FFF2-40B4-BE49-F238E27FC236}">
                  <a16:creationId xmlns:a16="http://schemas.microsoft.com/office/drawing/2014/main" id="{07341CEE-584A-4643-BDF6-C157819698F7}"/>
                </a:ext>
              </a:extLst>
            </p:cNvPr>
            <p:cNvSpPr/>
            <p:nvPr/>
          </p:nvSpPr>
          <p:spPr>
            <a:xfrm>
              <a:off x="2022916" y="2924944"/>
              <a:ext cx="67975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Ελεύθερη σχεδίαση: Σχήμα 10">
              <a:extLst>
                <a:ext uri="{FF2B5EF4-FFF2-40B4-BE49-F238E27FC236}">
                  <a16:creationId xmlns:a16="http://schemas.microsoft.com/office/drawing/2014/main" id="{5CFD38C2-6754-4362-BB67-E78C44405B65}"/>
                </a:ext>
              </a:extLst>
            </p:cNvPr>
            <p:cNvSpPr/>
            <p:nvPr/>
          </p:nvSpPr>
          <p:spPr>
            <a:xfrm>
              <a:off x="2150370" y="2996948"/>
              <a:ext cx="6670101" cy="1146506"/>
            </a:xfrm>
            <a:custGeom>
              <a:avLst/>
              <a:gdLst>
                <a:gd name="connsiteX0" fmla="*/ 0 w 6670101"/>
                <a:gd name="connsiteY0" fmla="*/ 0 h 1146506"/>
                <a:gd name="connsiteX1" fmla="*/ 6670101 w 6670101"/>
                <a:gd name="connsiteY1" fmla="*/ 0 h 1146506"/>
                <a:gd name="connsiteX2" fmla="*/ 6670101 w 6670101"/>
                <a:gd name="connsiteY2" fmla="*/ 1146506 h 1146506"/>
                <a:gd name="connsiteX3" fmla="*/ 0 w 6670101"/>
                <a:gd name="connsiteY3" fmla="*/ 1146506 h 1146506"/>
                <a:gd name="connsiteX4" fmla="*/ 0 w 6670101"/>
                <a:gd name="connsiteY4" fmla="*/ 0 h 114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101" h="1146506">
                  <a:moveTo>
                    <a:pt x="0" y="0"/>
                  </a:moveTo>
                  <a:lnTo>
                    <a:pt x="6670101" y="0"/>
                  </a:lnTo>
                  <a:lnTo>
                    <a:pt x="6670101" y="1146506"/>
                  </a:lnTo>
                  <a:lnTo>
                    <a:pt x="0" y="11465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t>Τοποθετείστε τη </a:t>
              </a:r>
              <a:r>
                <a:rPr lang="el-GR" sz="1600" b="1" kern="1200" dirty="0"/>
                <a:t>μάσκα ώστε να καλύπτει πλήρως τη μύτη, το στόμα και το πηγούνι και να μην υπάρχουν κενά </a:t>
              </a:r>
              <a:r>
                <a:rPr lang="el-GR" sz="1600" kern="1200" dirty="0"/>
                <a:t>μεταξύ μάσκας και προσώπου.</a:t>
              </a:r>
              <a:endParaRPr lang="en-US" sz="1600" kern="1200" dirty="0"/>
            </a:p>
            <a:p>
              <a:pPr marL="0" lvl="0" indent="0" algn="l" defTabSz="711200" rtl="0">
                <a:lnSpc>
                  <a:spcPct val="90000"/>
                </a:lnSpc>
                <a:spcBef>
                  <a:spcPct val="0"/>
                </a:spcBef>
                <a:spcAft>
                  <a:spcPct val="35000"/>
                </a:spcAft>
                <a:buNone/>
              </a:pPr>
              <a:r>
                <a:rPr lang="el-GR" sz="1600" kern="1200" dirty="0"/>
                <a:t>Εάν η μάσκα έχει </a:t>
              </a:r>
              <a:r>
                <a:rPr lang="el-GR" sz="1600" b="1" kern="1200" dirty="0"/>
                <a:t>μεταλλικό έλασμα </a:t>
              </a:r>
              <a:r>
                <a:rPr lang="el-GR" sz="1600" kern="1200" dirty="0"/>
                <a:t>πιέστε το απαλά γύρω από τη ράχη της μύτης. </a:t>
              </a:r>
              <a:endParaRPr lang="en-US" sz="1600" kern="1200" dirty="0"/>
            </a:p>
            <a:p>
              <a:pPr marL="0" lvl="0" indent="0" algn="l" defTabSz="711200" rtl="0">
                <a:lnSpc>
                  <a:spcPct val="90000"/>
                </a:lnSpc>
                <a:spcBef>
                  <a:spcPct val="0"/>
                </a:spcBef>
                <a:spcAft>
                  <a:spcPct val="35000"/>
                </a:spcAft>
                <a:buNone/>
              </a:pPr>
              <a:r>
                <a:rPr lang="el-GR" sz="1600" b="1" kern="1200" dirty="0"/>
                <a:t>ΜΗΝ</a:t>
              </a:r>
              <a:r>
                <a:rPr lang="el-GR" sz="1600" kern="1200" dirty="0"/>
                <a:t> αγγίζετε τη μάσκα όταν τη φοράτε γιατί μπορεί να μεταφέρετε τον ιό στα δάκτυλά σας.</a:t>
              </a:r>
              <a:endParaRPr lang="en-GB" sz="1600" kern="1200" dirty="0"/>
            </a:p>
          </p:txBody>
        </p:sp>
        <p:sp>
          <p:nvSpPr>
            <p:cNvPr id="12" name="Ευθεία γραμμή σύνδεσης 11">
              <a:extLst>
                <a:ext uri="{FF2B5EF4-FFF2-40B4-BE49-F238E27FC236}">
                  <a16:creationId xmlns:a16="http://schemas.microsoft.com/office/drawing/2014/main" id="{73E06E4F-1DB9-4216-8447-7725AD88C407}"/>
                </a:ext>
              </a:extLst>
            </p:cNvPr>
            <p:cNvSpPr/>
            <p:nvPr/>
          </p:nvSpPr>
          <p:spPr>
            <a:xfrm>
              <a:off x="2022916" y="4581128"/>
              <a:ext cx="67975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Ελεύθερη σχεδίαση: Σχήμα 12">
              <a:extLst>
                <a:ext uri="{FF2B5EF4-FFF2-40B4-BE49-F238E27FC236}">
                  <a16:creationId xmlns:a16="http://schemas.microsoft.com/office/drawing/2014/main" id="{18C7AC38-9C39-4FFF-9591-2E6FD3795E64}"/>
                </a:ext>
              </a:extLst>
            </p:cNvPr>
            <p:cNvSpPr/>
            <p:nvPr/>
          </p:nvSpPr>
          <p:spPr>
            <a:xfrm>
              <a:off x="2150370" y="4599638"/>
              <a:ext cx="6670101" cy="1146506"/>
            </a:xfrm>
            <a:custGeom>
              <a:avLst/>
              <a:gdLst>
                <a:gd name="connsiteX0" fmla="*/ 0 w 6670101"/>
                <a:gd name="connsiteY0" fmla="*/ 0 h 1146506"/>
                <a:gd name="connsiteX1" fmla="*/ 6670101 w 6670101"/>
                <a:gd name="connsiteY1" fmla="*/ 0 h 1146506"/>
                <a:gd name="connsiteX2" fmla="*/ 6670101 w 6670101"/>
                <a:gd name="connsiteY2" fmla="*/ 1146506 h 1146506"/>
                <a:gd name="connsiteX3" fmla="*/ 0 w 6670101"/>
                <a:gd name="connsiteY3" fmla="*/ 1146506 h 1146506"/>
                <a:gd name="connsiteX4" fmla="*/ 0 w 6670101"/>
                <a:gd name="connsiteY4" fmla="*/ 0 h 114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101" h="1146506">
                  <a:moveTo>
                    <a:pt x="0" y="0"/>
                  </a:moveTo>
                  <a:lnTo>
                    <a:pt x="6670101" y="0"/>
                  </a:lnTo>
                  <a:lnTo>
                    <a:pt x="6670101" y="1146506"/>
                  </a:lnTo>
                  <a:lnTo>
                    <a:pt x="0" y="11465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l-GR" sz="1600" kern="1200" dirty="0"/>
                <a:t>Η μάσκα αφαιρείται πιάνοντας μόνο τα κορδόνια πρώτα από κάτω και μετά από πάνω. Εάν πρόκειται για μάσκα με λαστιχένιους βραχίονες, αφαιρείται πιάνοντας ταυτόχρονα τους λαστιχένιους βραχίονες.</a:t>
              </a:r>
              <a:endParaRPr lang="en-GB" sz="1600" kern="1200" dirty="0"/>
            </a:p>
          </p:txBody>
        </p:sp>
      </p:grpSp>
      <p:sp>
        <p:nvSpPr>
          <p:cNvPr id="4" name="Ορθογώνιο 3"/>
          <p:cNvSpPr/>
          <p:nvPr/>
        </p:nvSpPr>
        <p:spPr>
          <a:xfrm>
            <a:off x="6732240" y="3068960"/>
            <a:ext cx="1728192"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Διάγραμμα 5"/>
          <p:cNvGraphicFramePr/>
          <p:nvPr/>
        </p:nvGraphicFramePr>
        <p:xfrm>
          <a:off x="467544" y="1268760"/>
          <a:ext cx="7992888"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627784" y="5432565"/>
            <a:ext cx="536736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2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Ελεύθερη σχεδίαση: Σχήμα 5">
            <a:extLst>
              <a:ext uri="{FF2B5EF4-FFF2-40B4-BE49-F238E27FC236}">
                <a16:creationId xmlns:a16="http://schemas.microsoft.com/office/drawing/2014/main" id="{263FD757-3A3A-45FD-A556-89FA5649C3AC}"/>
              </a:ext>
            </a:extLst>
          </p:cNvPr>
          <p:cNvSpPr/>
          <p:nvPr/>
        </p:nvSpPr>
        <p:spPr>
          <a:xfrm>
            <a:off x="395536" y="63524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t>Μην αγγίζετε το μπροστινό μέρος της μάσκας! Θεωρείται μολυσμένο!</a:t>
            </a:r>
            <a:endParaRPr lang="en-GB" sz="2000" kern="1200" dirty="0"/>
          </a:p>
        </p:txBody>
      </p:sp>
      <p:sp>
        <p:nvSpPr>
          <p:cNvPr id="7" name="Ευθεία γραμμή σύνδεσης 6">
            <a:extLst>
              <a:ext uri="{FF2B5EF4-FFF2-40B4-BE49-F238E27FC236}">
                <a16:creationId xmlns:a16="http://schemas.microsoft.com/office/drawing/2014/main" id="{993DDF95-C8B5-4E07-8F7E-8CE6B092DA3E}"/>
              </a:ext>
            </a:extLst>
          </p:cNvPr>
          <p:cNvSpPr/>
          <p:nvPr/>
        </p:nvSpPr>
        <p:spPr>
          <a:xfrm>
            <a:off x="395536" y="1902532"/>
            <a:ext cx="843528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Ελεύθερη σχεδίαση: Σχήμα 7">
            <a:extLst>
              <a:ext uri="{FF2B5EF4-FFF2-40B4-BE49-F238E27FC236}">
                <a16:creationId xmlns:a16="http://schemas.microsoft.com/office/drawing/2014/main" id="{965A30B9-2C2C-4072-96DF-20A97A749362}"/>
              </a:ext>
            </a:extLst>
          </p:cNvPr>
          <p:cNvSpPr/>
          <p:nvPr/>
        </p:nvSpPr>
        <p:spPr>
          <a:xfrm>
            <a:off x="395536" y="190253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kern="1200" dirty="0"/>
              <a:t>Η μάσκα </a:t>
            </a:r>
            <a:r>
              <a:rPr lang="el-GR" sz="2000" b="1" kern="1200" dirty="0"/>
              <a:t>πρέπει να αφαιρείται και να απορρίπτεται όταν υγρανθεί.</a:t>
            </a:r>
            <a:endParaRPr lang="en-GB" sz="2000" b="1" kern="1200" dirty="0"/>
          </a:p>
        </p:txBody>
      </p:sp>
      <p:sp>
        <p:nvSpPr>
          <p:cNvPr id="9" name="Ευθεία γραμμή σύνδεσης 8">
            <a:extLst>
              <a:ext uri="{FF2B5EF4-FFF2-40B4-BE49-F238E27FC236}">
                <a16:creationId xmlns:a16="http://schemas.microsoft.com/office/drawing/2014/main" id="{648F3531-1CD0-458C-B693-7AA910EA31FB}"/>
              </a:ext>
            </a:extLst>
          </p:cNvPr>
          <p:cNvSpPr/>
          <p:nvPr/>
        </p:nvSpPr>
        <p:spPr>
          <a:xfrm>
            <a:off x="395536" y="3169822"/>
            <a:ext cx="843528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Ελεύθερη σχεδίαση: Σχήμα 9">
            <a:extLst>
              <a:ext uri="{FF2B5EF4-FFF2-40B4-BE49-F238E27FC236}">
                <a16:creationId xmlns:a16="http://schemas.microsoft.com/office/drawing/2014/main" id="{33C7C606-BE36-4F01-ADA8-347E3C35CC29}"/>
              </a:ext>
            </a:extLst>
          </p:cNvPr>
          <p:cNvSpPr/>
          <p:nvPr/>
        </p:nvSpPr>
        <p:spPr>
          <a:xfrm>
            <a:off x="395536" y="316982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t>Απορρίπτετε τη μάσκα κρατώντας την πάντα από τα κορδόνια ή τους λαστιχένιους βραχίονες</a:t>
            </a:r>
            <a:r>
              <a:rPr lang="el-GR" sz="2000" kern="1200" dirty="0"/>
              <a:t>.</a:t>
            </a:r>
            <a:endParaRPr lang="en-GB" sz="2000" kern="1200" dirty="0"/>
          </a:p>
        </p:txBody>
      </p:sp>
      <p:sp>
        <p:nvSpPr>
          <p:cNvPr id="11" name="Ευθεία γραμμή σύνδεσης 10">
            <a:extLst>
              <a:ext uri="{FF2B5EF4-FFF2-40B4-BE49-F238E27FC236}">
                <a16:creationId xmlns:a16="http://schemas.microsoft.com/office/drawing/2014/main" id="{7A3943F8-2A9B-4C2E-BBD4-A1E9D5D79EEA}"/>
              </a:ext>
            </a:extLst>
          </p:cNvPr>
          <p:cNvSpPr/>
          <p:nvPr/>
        </p:nvSpPr>
        <p:spPr>
          <a:xfrm>
            <a:off x="395536" y="4437112"/>
            <a:ext cx="843528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Ελεύθερη σχεδίαση: Σχήμα 11">
            <a:extLst>
              <a:ext uri="{FF2B5EF4-FFF2-40B4-BE49-F238E27FC236}">
                <a16:creationId xmlns:a16="http://schemas.microsoft.com/office/drawing/2014/main" id="{C02C21AD-8091-46BE-A02B-EF8810B6595D}"/>
              </a:ext>
            </a:extLst>
          </p:cNvPr>
          <p:cNvSpPr/>
          <p:nvPr/>
        </p:nvSpPr>
        <p:spPr>
          <a:xfrm>
            <a:off x="395536" y="4437112"/>
            <a:ext cx="8435280" cy="1267290"/>
          </a:xfrm>
          <a:custGeom>
            <a:avLst/>
            <a:gdLst>
              <a:gd name="connsiteX0" fmla="*/ 0 w 8435280"/>
              <a:gd name="connsiteY0" fmla="*/ 0 h 1267290"/>
              <a:gd name="connsiteX1" fmla="*/ 8435280 w 8435280"/>
              <a:gd name="connsiteY1" fmla="*/ 0 h 1267290"/>
              <a:gd name="connsiteX2" fmla="*/ 8435280 w 8435280"/>
              <a:gd name="connsiteY2" fmla="*/ 1267290 h 1267290"/>
              <a:gd name="connsiteX3" fmla="*/ 0 w 8435280"/>
              <a:gd name="connsiteY3" fmla="*/ 1267290 h 1267290"/>
              <a:gd name="connsiteX4" fmla="*/ 0 w 8435280"/>
              <a:gd name="connsiteY4" fmla="*/ 0 h 126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280" h="1267290">
                <a:moveTo>
                  <a:pt x="0" y="0"/>
                </a:moveTo>
                <a:lnTo>
                  <a:pt x="8435280" y="0"/>
                </a:lnTo>
                <a:lnTo>
                  <a:pt x="8435280" y="1267290"/>
                </a:lnTo>
                <a:lnTo>
                  <a:pt x="0" y="1267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kern="1200" dirty="0"/>
              <a:t>Εάν η μάσκα είναι </a:t>
            </a:r>
            <a:r>
              <a:rPr lang="el-GR" sz="2000" b="1" kern="1200" dirty="0"/>
              <a:t>πολλαπλών χρήσεων πλύνετε την το συντομότερο δυνατόν μετά από κάθε χρήση με κοινό απορρυπαντικό και σε θερμοκρασία 60</a:t>
            </a:r>
            <a:r>
              <a:rPr lang="el-GR" sz="2000" b="1" kern="1200" baseline="30000" dirty="0"/>
              <a:t>ο</a:t>
            </a:r>
            <a:r>
              <a:rPr lang="el-GR" sz="2000" kern="1200" dirty="0"/>
              <a:t>.</a:t>
            </a:r>
            <a:endParaRPr lang="en-GB" sz="2000" kern="1200" dirty="0"/>
          </a:p>
        </p:txBody>
      </p:sp>
    </p:spTree>
    <p:extLst>
      <p:ext uri="{BB962C8B-B14F-4D97-AF65-F5344CB8AC3E}">
        <p14:creationId xmlns:p14="http://schemas.microsoft.com/office/powerpoint/2010/main" val="188569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Οδηγίες εφαρμογής απλής χειρουργικής μάσκας</a:t>
            </a:r>
          </a:p>
        </p:txBody>
      </p:sp>
      <p:sp>
        <p:nvSpPr>
          <p:cNvPr id="3" name="Θέση περιεχομένου 2"/>
          <p:cNvSpPr>
            <a:spLocks noGrp="1"/>
          </p:cNvSpPr>
          <p:nvPr>
            <p:ph idx="1"/>
          </p:nvPr>
        </p:nvSpPr>
        <p:spPr/>
        <p:txBody>
          <a:bodyPr>
            <a:normAutofit/>
          </a:bodyPr>
          <a:lstStyle/>
          <a:p>
            <a:pPr marL="0" indent="0" algn="ctr">
              <a:buNone/>
            </a:pPr>
            <a:r>
              <a:rPr lang="en-GB" sz="1800" dirty="0">
                <a:hlinkClick r:id="rId2"/>
              </a:rPr>
              <a:t>https://eody.gov.gr/wp-content/uploads/2020/03/covid-19-maska.pdf</a:t>
            </a:r>
            <a:r>
              <a:rPr lang="en-GB" sz="1800" dirty="0"/>
              <a:t> </a:t>
            </a:r>
          </a:p>
          <a:p>
            <a:pPr marL="0" indent="0" algn="ctr">
              <a:buNone/>
            </a:pPr>
            <a:endParaRPr lang="en-GB" sz="18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75" y="2269153"/>
            <a:ext cx="2546180" cy="375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239737"/>
            <a:ext cx="3420641" cy="389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54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Υφασμάτινες μάσκες</a:t>
            </a:r>
            <a:endParaRPr lang="en-GB" sz="3200" b="1" dirty="0"/>
          </a:p>
        </p:txBody>
      </p:sp>
      <p:sp>
        <p:nvSpPr>
          <p:cNvPr id="3" name="Θέση περιεχομένου 2"/>
          <p:cNvSpPr>
            <a:spLocks noGrp="1"/>
          </p:cNvSpPr>
          <p:nvPr>
            <p:ph idx="1"/>
          </p:nvPr>
        </p:nvSpPr>
        <p:spPr/>
        <p:txBody>
          <a:bodyPr>
            <a:normAutofit/>
          </a:bodyPr>
          <a:lstStyle/>
          <a:p>
            <a:pPr marL="0" indent="0">
              <a:buNone/>
            </a:pPr>
            <a:r>
              <a:rPr lang="el-GR" sz="2000" b="1" dirty="0"/>
              <a:t>Τι είδους ύφασμα συστήνεται να έχει η υφασμάτινη μάσκα;</a:t>
            </a:r>
          </a:p>
          <a:p>
            <a:r>
              <a:rPr lang="el-GR" sz="2000" dirty="0"/>
              <a:t>Μπορείτε να χρησιμοποιήσετε βαμβακερό ύφασμα με πυκνή ύφανση (π.χ. βαμβακερά T-</a:t>
            </a:r>
            <a:r>
              <a:rPr lang="el-GR" sz="2000" dirty="0" err="1"/>
              <a:t>shirt</a:t>
            </a:r>
            <a:r>
              <a:rPr lang="el-GR" sz="2000" dirty="0"/>
              <a:t>, βαμβακερά σεντόνια, ή βαμβακερές πετσέτες κουζίνας/φαγητού,). Τα 100% βαμβακερά υφάσματα με πυκνή ύφανση σε διπλό στρώμα προσφέρουν πολύ υψηλή προστασία.</a:t>
            </a:r>
          </a:p>
          <a:p>
            <a:endParaRPr lang="el-GR" sz="2000" dirty="0"/>
          </a:p>
          <a:p>
            <a:r>
              <a:rPr lang="el-GR" sz="2000" dirty="0"/>
              <a:t>Εναλλακτικά με χαμηλότερο ποσοστό προστασίας, μπορούν να χρησιμοποιηθούν:</a:t>
            </a:r>
          </a:p>
          <a:p>
            <a:pPr lvl="1"/>
            <a:r>
              <a:rPr lang="el-GR" sz="1800" dirty="0"/>
              <a:t>2 στρώματα βαμβακερού υφάσματος πιο χαλαρής ύφανσης</a:t>
            </a:r>
          </a:p>
          <a:p>
            <a:pPr lvl="1"/>
            <a:r>
              <a:rPr lang="el-GR" sz="1800" dirty="0"/>
              <a:t>2 στρώματα λινού υφάσματος</a:t>
            </a:r>
          </a:p>
          <a:p>
            <a:pPr lvl="1"/>
            <a:r>
              <a:rPr lang="el-GR" sz="1800" dirty="0"/>
              <a:t>2 στρώματα μεταξωτού υφάσματος</a:t>
            </a:r>
          </a:p>
          <a:p>
            <a:endParaRPr lang="en-GB" sz="2000" dirty="0"/>
          </a:p>
        </p:txBody>
      </p:sp>
    </p:spTree>
    <p:extLst>
      <p:ext uri="{BB962C8B-B14F-4D97-AF65-F5344CB8AC3E}">
        <p14:creationId xmlns:p14="http://schemas.microsoft.com/office/powerpoint/2010/main" val="2429976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Πρέπει να τηρώ </a:t>
            </a:r>
            <a:r>
              <a:rPr lang="en-US" sz="3200" b="1" dirty="0"/>
              <a:t>τα </a:t>
            </a:r>
            <a:r>
              <a:rPr lang="en-US" sz="3200" b="1" dirty="0" err="1"/>
              <a:t>μέτρ</a:t>
            </a:r>
            <a:r>
              <a:rPr lang="en-US" sz="3200" b="1" dirty="0"/>
              <a:t>α φυσικής απόστασης </a:t>
            </a:r>
            <a:r>
              <a:rPr lang="el-GR" sz="3200" b="1" dirty="0"/>
              <a:t>ακόμα και αν φορώ μάσκα;</a:t>
            </a:r>
            <a:endParaRPr lang="en-GB" sz="4000" b="1" dirty="0"/>
          </a:p>
        </p:txBody>
      </p:sp>
      <p:sp>
        <p:nvSpPr>
          <p:cNvPr id="3" name="Θέση περιεχομένου 2"/>
          <p:cNvSpPr>
            <a:spLocks noGrp="1"/>
          </p:cNvSpPr>
          <p:nvPr>
            <p:ph idx="1"/>
          </p:nvPr>
        </p:nvSpPr>
        <p:spPr>
          <a:xfrm>
            <a:off x="323528" y="1844824"/>
            <a:ext cx="8496944" cy="4281339"/>
          </a:xfrm>
        </p:spPr>
        <p:txBody>
          <a:bodyPr>
            <a:normAutofit/>
          </a:bodyPr>
          <a:lstStyle/>
          <a:p>
            <a:r>
              <a:rPr lang="el-GR" sz="2400" dirty="0"/>
              <a:t>Ναι. Η χρήση της μάσκας είναι ένα </a:t>
            </a:r>
            <a:r>
              <a:rPr lang="el-GR" sz="2400" b="1" dirty="0"/>
              <a:t>συμπληρωματικό μέτρο </a:t>
            </a:r>
          </a:p>
          <a:p>
            <a:endParaRPr lang="el-GR" sz="2400" b="1" dirty="0"/>
          </a:p>
          <a:p>
            <a:r>
              <a:rPr lang="el-GR" sz="2400" b="1" dirty="0"/>
              <a:t>Δεν υποκαθιστά καίριας σημασίας  προληπτικά μέτρα όπως </a:t>
            </a:r>
          </a:p>
          <a:p>
            <a:pPr lvl="1"/>
            <a:r>
              <a:rPr lang="el-GR" sz="2000" b="1" dirty="0"/>
              <a:t>η φυσική απόσταση, </a:t>
            </a:r>
          </a:p>
          <a:p>
            <a:pPr lvl="1"/>
            <a:r>
              <a:rPr lang="el-GR" sz="2000" b="1" dirty="0"/>
              <a:t>η αναπνευστική υγιεινή</a:t>
            </a:r>
            <a:r>
              <a:rPr lang="el-GR" sz="2000" dirty="0"/>
              <a:t> (χρήση </a:t>
            </a:r>
            <a:r>
              <a:rPr lang="el-GR" sz="2000" dirty="0" err="1"/>
              <a:t>χαρτομάντηλου</a:t>
            </a:r>
            <a:r>
              <a:rPr lang="el-GR" sz="2000" dirty="0"/>
              <a:t> για τον βήχα ή φτέρνισμα),</a:t>
            </a:r>
          </a:p>
          <a:p>
            <a:pPr lvl="1"/>
            <a:r>
              <a:rPr lang="el-GR" sz="2000" b="1" dirty="0"/>
              <a:t>η υγιεινή των χεριών </a:t>
            </a:r>
            <a:r>
              <a:rPr lang="el-GR" sz="2000" dirty="0"/>
              <a:t>και </a:t>
            </a:r>
          </a:p>
          <a:p>
            <a:pPr lvl="1"/>
            <a:r>
              <a:rPr lang="el-GR" sz="2000" dirty="0"/>
              <a:t>η </a:t>
            </a:r>
            <a:r>
              <a:rPr lang="el-GR" sz="2000" b="1" dirty="0"/>
              <a:t>αποφυγή αγγίγματος του προσώπου</a:t>
            </a:r>
            <a:r>
              <a:rPr lang="el-GR" sz="2000" dirty="0"/>
              <a:t>.</a:t>
            </a:r>
            <a:endParaRPr lang="en-GB" sz="2000" dirty="0"/>
          </a:p>
        </p:txBody>
      </p:sp>
    </p:spTree>
    <p:extLst>
      <p:ext uri="{BB962C8B-B14F-4D97-AF65-F5344CB8AC3E}">
        <p14:creationId xmlns:p14="http://schemas.microsoft.com/office/powerpoint/2010/main" val="228547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COVID-19 - </a:t>
            </a:r>
            <a:r>
              <a:rPr lang="en-US" sz="3200" dirty="0"/>
              <a:t>ΜΑΠ</a:t>
            </a:r>
            <a:endParaRPr lang="en-GB" sz="3200" dirty="0"/>
          </a:p>
        </p:txBody>
      </p:sp>
      <p:sp>
        <p:nvSpPr>
          <p:cNvPr id="3" name="Θέση περιεχομένου 2"/>
          <p:cNvSpPr>
            <a:spLocks noGrp="1"/>
          </p:cNvSpPr>
          <p:nvPr>
            <p:ph idx="1"/>
          </p:nvPr>
        </p:nvSpPr>
        <p:spPr>
          <a:xfrm>
            <a:off x="395536" y="1268760"/>
            <a:ext cx="8229600" cy="4525963"/>
          </a:xfrm>
        </p:spPr>
        <p:txBody>
          <a:bodyPr>
            <a:normAutofit/>
          </a:bodyPr>
          <a:lstStyle/>
          <a:p>
            <a:pPr marL="0" indent="0" algn="ctr">
              <a:buNone/>
            </a:pPr>
            <a:r>
              <a:rPr lang="en-GB" sz="1800" dirty="0">
                <a:hlinkClick r:id="rId2"/>
              </a:rPr>
              <a:t>https://eody.gov.gr/wp-content/uploads/2020/04/Poster-PPE-21-04-20.pdf</a:t>
            </a:r>
            <a:r>
              <a:rPr lang="en-GB" sz="1800" dirty="0"/>
              <a:t> </a:t>
            </a:r>
          </a:p>
          <a:p>
            <a:pPr marL="0" indent="0" algn="ctr">
              <a:buNone/>
            </a:pPr>
            <a:endParaRPr lang="en-GB" sz="2400"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649" y="1628800"/>
            <a:ext cx="3746702" cy="482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510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4624"/>
            <a:ext cx="8229600" cy="1143000"/>
          </a:xfrm>
        </p:spPr>
        <p:txBody>
          <a:bodyPr>
            <a:normAutofit/>
          </a:bodyPr>
          <a:lstStyle/>
          <a:p>
            <a:r>
              <a:rPr lang="el-GR" sz="3200" b="1" dirty="0"/>
              <a:t>Ο</a:t>
            </a:r>
            <a:r>
              <a:rPr lang="en-US" sz="3200" b="1" dirty="0" err="1"/>
              <a:t>δηγίες</a:t>
            </a:r>
            <a:r>
              <a:rPr lang="en-US" sz="3200" b="1" dirty="0"/>
              <a:t> </a:t>
            </a:r>
            <a:r>
              <a:rPr lang="en-US" sz="3200" b="1" dirty="0" err="1"/>
              <a:t>ένδυσης</a:t>
            </a:r>
            <a:r>
              <a:rPr lang="en-US" sz="3200" b="1" dirty="0"/>
              <a:t> και αφα</a:t>
            </a:r>
            <a:r>
              <a:rPr lang="en-US" sz="3200" b="1" dirty="0" err="1"/>
              <a:t>ίρεσης</a:t>
            </a:r>
            <a:r>
              <a:rPr lang="en-US" sz="3200" b="1" dirty="0"/>
              <a:t> ΜΑΠ</a:t>
            </a:r>
            <a:endParaRPr lang="en-GB" sz="3200" b="1" dirty="0"/>
          </a:p>
        </p:txBody>
      </p:sp>
      <p:sp>
        <p:nvSpPr>
          <p:cNvPr id="3" name="Θέση περιεχομένου 2"/>
          <p:cNvSpPr>
            <a:spLocks noGrp="1"/>
          </p:cNvSpPr>
          <p:nvPr>
            <p:ph idx="1"/>
          </p:nvPr>
        </p:nvSpPr>
        <p:spPr>
          <a:xfrm>
            <a:off x="467544" y="1196752"/>
            <a:ext cx="8229600" cy="4525963"/>
          </a:xfrm>
        </p:spPr>
        <p:txBody>
          <a:bodyPr>
            <a:normAutofit/>
          </a:bodyPr>
          <a:lstStyle/>
          <a:p>
            <a:pPr marL="0" indent="0" algn="ctr">
              <a:buNone/>
            </a:pPr>
            <a:r>
              <a:rPr lang="en-GB" sz="1800" dirty="0">
                <a:hlinkClick r:id="rId2"/>
              </a:rPr>
              <a:t>https://eody.gov.gr/wp-content/uploads/2020/03/PPE-donning-doffing.pdf</a:t>
            </a:r>
            <a:r>
              <a:rPr lang="en-GB" sz="1800" dirty="0"/>
              <a:t> </a:t>
            </a:r>
          </a:p>
          <a:p>
            <a:pPr marL="0" indent="0" algn="ctr">
              <a:buNone/>
            </a:pPr>
            <a:endParaRPr lang="en-GB" sz="280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05640"/>
            <a:ext cx="3676303"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72816"/>
            <a:ext cx="3848500" cy="474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77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2859917713"/>
              </p:ext>
            </p:extLst>
          </p:nvPr>
        </p:nvGraphicFramePr>
        <p:xfrm>
          <a:off x="287524" y="1123003"/>
          <a:ext cx="8496944" cy="4627110"/>
        </p:xfrm>
        <a:graphic>
          <a:graphicData uri="http://schemas.openxmlformats.org/drawingml/2006/table">
            <a:tbl>
              <a:tblPr firstRow="1" firstCol="1" lastRow="1" lastCol="1" bandRow="1" bandCol="1">
                <a:tableStyleId>{69012ECD-51FC-41F1-AA8D-1B2483CD663E}</a:tableStyleId>
              </a:tblPr>
              <a:tblGrid>
                <a:gridCol w="3546550">
                  <a:extLst>
                    <a:ext uri="{9D8B030D-6E8A-4147-A177-3AD203B41FA5}">
                      <a16:colId xmlns:a16="http://schemas.microsoft.com/office/drawing/2014/main" val="20000"/>
                    </a:ext>
                  </a:extLst>
                </a:gridCol>
                <a:gridCol w="4950394">
                  <a:extLst>
                    <a:ext uri="{9D8B030D-6E8A-4147-A177-3AD203B41FA5}">
                      <a16:colId xmlns:a16="http://schemas.microsoft.com/office/drawing/2014/main" val="20001"/>
                    </a:ext>
                  </a:extLst>
                </a:gridCol>
              </a:tblGrid>
              <a:tr h="191242">
                <a:tc>
                  <a:txBody>
                    <a:bodyPr/>
                    <a:lstStyle/>
                    <a:p>
                      <a:pPr>
                        <a:spcAft>
                          <a:spcPts val="0"/>
                        </a:spcAft>
                      </a:pPr>
                      <a:r>
                        <a:rPr lang="el-GR" sz="1600" dirty="0">
                          <a:effectLst/>
                        </a:rPr>
                        <a:t>Ειδικότητα εργαζομένου </a:t>
                      </a:r>
                      <a:endParaRPr lang="en-GB" sz="1600" dirty="0">
                        <a:effectLst/>
                        <a:latin typeface="Times New Roman"/>
                        <a:ea typeface="Times New Roman"/>
                      </a:endParaRPr>
                    </a:p>
                  </a:txBody>
                  <a:tcPr marL="18698" marR="18698" marT="0" marB="0"/>
                </a:tc>
                <a:tc>
                  <a:txBody>
                    <a:bodyPr/>
                    <a:lstStyle/>
                    <a:p>
                      <a:pPr marL="457200">
                        <a:spcAft>
                          <a:spcPts val="0"/>
                        </a:spcAft>
                      </a:pPr>
                      <a:r>
                        <a:rPr lang="el-GR" sz="1600" dirty="0">
                          <a:effectLst/>
                        </a:rPr>
                        <a:t>Προστατευτικός εξοπλισμός</a:t>
                      </a:r>
                      <a:endParaRPr lang="en-GB" sz="1600" dirty="0">
                        <a:effectLst/>
                        <a:latin typeface="Times New Roman"/>
                        <a:ea typeface="Times New Roman"/>
                      </a:endParaRPr>
                    </a:p>
                  </a:txBody>
                  <a:tcPr marL="18698" marR="18698" marT="0" marB="0"/>
                </a:tc>
                <a:extLst>
                  <a:ext uri="{0D108BD9-81ED-4DB2-BD59-A6C34878D82A}">
                    <a16:rowId xmlns:a16="http://schemas.microsoft.com/office/drawing/2014/main" val="10000"/>
                  </a:ext>
                </a:extLst>
              </a:tr>
              <a:tr h="301744">
                <a:tc>
                  <a:txBody>
                    <a:bodyPr/>
                    <a:lstStyle/>
                    <a:p>
                      <a:pPr>
                        <a:spcAft>
                          <a:spcPts val="0"/>
                        </a:spcAft>
                      </a:pPr>
                      <a:r>
                        <a:rPr lang="en-US" sz="1600" dirty="0">
                          <a:effectLst/>
                        </a:rPr>
                        <a:t>Reception</a:t>
                      </a:r>
                      <a:endParaRPr lang="en-GB" sz="1600" dirty="0">
                        <a:effectLst/>
                        <a:latin typeface="Times New Roman"/>
                        <a:ea typeface="Times New Roman"/>
                      </a:endParaRPr>
                    </a:p>
                  </a:txBody>
                  <a:tcPr marL="18698" marR="18698" marT="0" marB="0"/>
                </a:tc>
                <a:tc>
                  <a:txBody>
                    <a:bodyPr/>
                    <a:lstStyle/>
                    <a:p>
                      <a:pPr marL="342900" lvl="0" indent="-342900">
                        <a:spcAft>
                          <a:spcPts val="0"/>
                        </a:spcAft>
                        <a:buFont typeface="Symbol"/>
                        <a:buChar char=""/>
                      </a:pPr>
                      <a:r>
                        <a:rPr lang="el-GR" sz="1600" dirty="0">
                          <a:effectLst/>
                        </a:rPr>
                        <a:t>Ασπίδα  Προσώπου </a:t>
                      </a:r>
                      <a:endParaRPr lang="en-GB" sz="1600" dirty="0">
                        <a:effectLst/>
                        <a:latin typeface="Times New Roman"/>
                        <a:ea typeface="Times New Roman"/>
                      </a:endParaRPr>
                    </a:p>
                  </a:txBody>
                  <a:tcPr marL="18698" marR="18698" marT="0" marB="0"/>
                </a:tc>
                <a:extLst>
                  <a:ext uri="{0D108BD9-81ED-4DB2-BD59-A6C34878D82A}">
                    <a16:rowId xmlns:a16="http://schemas.microsoft.com/office/drawing/2014/main" val="10001"/>
                  </a:ext>
                </a:extLst>
              </a:tr>
              <a:tr h="191242">
                <a:tc>
                  <a:txBody>
                    <a:bodyPr/>
                    <a:lstStyle/>
                    <a:p>
                      <a:pPr>
                        <a:spcAft>
                          <a:spcPts val="0"/>
                        </a:spcAft>
                      </a:pPr>
                      <a:r>
                        <a:rPr lang="el-GR" sz="1600" dirty="0">
                          <a:effectLst/>
                        </a:rPr>
                        <a:t>Ταμείο</a:t>
                      </a:r>
                      <a:endParaRPr lang="en-GB" sz="1600" dirty="0">
                        <a:effectLst/>
                        <a:latin typeface="Times New Roman"/>
                        <a:ea typeface="Times New Roman"/>
                      </a:endParaRPr>
                    </a:p>
                  </a:txBody>
                  <a:tcPr marL="18698" marR="18698" marT="0" marB="0"/>
                </a:tc>
                <a:tc>
                  <a:txBody>
                    <a:bodyPr/>
                    <a:lstStyle/>
                    <a:p>
                      <a:pPr marL="342900" lvl="0" indent="-342900">
                        <a:spcAft>
                          <a:spcPts val="0"/>
                        </a:spcAft>
                        <a:buFont typeface="Symbol"/>
                        <a:buChar char=""/>
                      </a:pPr>
                      <a:r>
                        <a:rPr lang="el-GR" sz="1600">
                          <a:effectLst/>
                        </a:rPr>
                        <a:t>Μάσκα ή Ασπίδα Προσώπου</a:t>
                      </a:r>
                      <a:endParaRPr lang="en-GB" sz="1600">
                        <a:effectLst/>
                        <a:latin typeface="Times New Roman"/>
                        <a:ea typeface="Times New Roman"/>
                      </a:endParaRPr>
                    </a:p>
                  </a:txBody>
                  <a:tcPr marL="18698" marR="18698" marT="0" marB="0"/>
                </a:tc>
                <a:extLst>
                  <a:ext uri="{0D108BD9-81ED-4DB2-BD59-A6C34878D82A}">
                    <a16:rowId xmlns:a16="http://schemas.microsoft.com/office/drawing/2014/main" val="10002"/>
                  </a:ext>
                </a:extLst>
              </a:tr>
              <a:tr h="382485">
                <a:tc>
                  <a:txBody>
                    <a:bodyPr/>
                    <a:lstStyle/>
                    <a:p>
                      <a:pPr>
                        <a:spcAft>
                          <a:spcPts val="0"/>
                        </a:spcAft>
                      </a:pPr>
                      <a:r>
                        <a:rPr lang="el-GR" sz="1600" dirty="0">
                          <a:effectLst/>
                        </a:rPr>
                        <a:t>Λογιστήριο/Διοικητικές υπηρεσίες </a:t>
                      </a:r>
                      <a:endParaRPr lang="en-GB" sz="1600" dirty="0">
                        <a:effectLst/>
                        <a:latin typeface="Times New Roman"/>
                        <a:ea typeface="Times New Roman"/>
                      </a:endParaRPr>
                    </a:p>
                  </a:txBody>
                  <a:tcPr marL="18698" marR="18698" marT="0" marB="0"/>
                </a:tc>
                <a:tc>
                  <a:txBody>
                    <a:bodyPr/>
                    <a:lstStyle/>
                    <a:p>
                      <a:pPr marL="342900" lvl="0" indent="-342900">
                        <a:spcAft>
                          <a:spcPts val="0"/>
                        </a:spcAft>
                        <a:buFont typeface="Symbol"/>
                        <a:buChar char=""/>
                      </a:pPr>
                      <a:r>
                        <a:rPr lang="el-GR" sz="1600">
                          <a:effectLst/>
                        </a:rPr>
                        <a:t>Αποστάσεις  μεταξύ των εργαζομένων –  χρήση μη ιατρικής μάσκας, Οδηγίες γραφείου</a:t>
                      </a:r>
                      <a:endParaRPr lang="en-GB" sz="1600">
                        <a:effectLst/>
                        <a:latin typeface="Times New Roman"/>
                        <a:ea typeface="Times New Roman"/>
                      </a:endParaRPr>
                    </a:p>
                  </a:txBody>
                  <a:tcPr marL="18698" marR="18698" marT="0" marB="0"/>
                </a:tc>
                <a:extLst>
                  <a:ext uri="{0D108BD9-81ED-4DB2-BD59-A6C34878D82A}">
                    <a16:rowId xmlns:a16="http://schemas.microsoft.com/office/drawing/2014/main" val="10003"/>
                  </a:ext>
                </a:extLst>
              </a:tr>
              <a:tr h="191242">
                <a:tc gridSpan="2">
                  <a:txBody>
                    <a:bodyPr/>
                    <a:lstStyle/>
                    <a:p>
                      <a:pPr>
                        <a:spcAft>
                          <a:spcPts val="0"/>
                        </a:spcAft>
                      </a:pPr>
                      <a:r>
                        <a:rPr lang="el-GR" sz="1600" dirty="0">
                          <a:effectLst/>
                        </a:rPr>
                        <a:t>Διαχείριση τροφίμων</a:t>
                      </a:r>
                      <a:endParaRPr lang="en-GB" sz="1600" dirty="0">
                        <a:effectLst/>
                        <a:latin typeface="Times New Roman"/>
                        <a:ea typeface="Times New Roman"/>
                      </a:endParaRPr>
                    </a:p>
                  </a:txBody>
                  <a:tcPr marL="18698" marR="18698" marT="0" marB="0">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4"/>
                  </a:ext>
                </a:extLst>
              </a:tr>
              <a:tr h="279739">
                <a:tc>
                  <a:txBody>
                    <a:bodyPr/>
                    <a:lstStyle/>
                    <a:p>
                      <a:pPr>
                        <a:lnSpc>
                          <a:spcPct val="150000"/>
                        </a:lnSpc>
                        <a:spcAft>
                          <a:spcPts val="0"/>
                        </a:spcAft>
                      </a:pPr>
                      <a:r>
                        <a:rPr lang="el-GR" sz="1600" b="0" dirty="0">
                          <a:effectLst/>
                        </a:rPr>
                        <a:t>Μάγειροι </a:t>
                      </a:r>
                      <a:endParaRPr lang="en-GB" sz="1600" b="0" dirty="0">
                        <a:effectLst/>
                        <a:latin typeface="Times New Roman"/>
                        <a:ea typeface="Times New Roman"/>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Μάσκα</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val="10005"/>
                  </a:ext>
                </a:extLst>
              </a:tr>
              <a:tr h="279739">
                <a:tc>
                  <a:txBody>
                    <a:bodyPr/>
                    <a:lstStyle/>
                    <a:p>
                      <a:pPr>
                        <a:lnSpc>
                          <a:spcPct val="150000"/>
                        </a:lnSpc>
                        <a:spcAft>
                          <a:spcPts val="0"/>
                        </a:spcAft>
                      </a:pPr>
                      <a:r>
                        <a:rPr lang="el-GR" sz="1600" b="0" dirty="0">
                          <a:effectLst/>
                        </a:rPr>
                        <a:t>Βοηθ. Προσ. Κουζίνας</a:t>
                      </a:r>
                      <a:endParaRPr lang="en-GB" sz="1600" b="0" dirty="0">
                        <a:effectLst/>
                        <a:latin typeface="Times New Roman"/>
                        <a:ea typeface="Times New Roman"/>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Μάσκα </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val="10006"/>
                  </a:ext>
                </a:extLst>
              </a:tr>
              <a:tr h="279739">
                <a:tc>
                  <a:txBody>
                    <a:bodyPr/>
                    <a:lstStyle/>
                    <a:p>
                      <a:pPr>
                        <a:lnSpc>
                          <a:spcPct val="150000"/>
                        </a:lnSpc>
                        <a:spcAft>
                          <a:spcPts val="0"/>
                        </a:spcAft>
                      </a:pPr>
                      <a:r>
                        <a:rPr lang="el-GR" sz="1600" b="0" dirty="0">
                          <a:effectLst/>
                        </a:rPr>
                        <a:t>Σερβιτόροι </a:t>
                      </a:r>
                      <a:endParaRPr lang="en-GB" sz="1600" b="0" dirty="0">
                        <a:effectLst/>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Μάσκα ή Ασπίδα Προσώπου</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val="10007"/>
                  </a:ext>
                </a:extLst>
              </a:tr>
              <a:tr h="279739">
                <a:tc>
                  <a:txBody>
                    <a:bodyPr/>
                    <a:lstStyle/>
                    <a:p>
                      <a:pPr>
                        <a:spcAft>
                          <a:spcPts val="0"/>
                        </a:spcAft>
                      </a:pPr>
                      <a:r>
                        <a:rPr lang="el-GR" sz="1600" b="0" dirty="0">
                          <a:effectLst/>
                        </a:rPr>
                        <a:t>Μαιτρ</a:t>
                      </a:r>
                      <a:endParaRPr lang="en-GB" sz="1600" b="0" dirty="0">
                        <a:effectLst/>
                        <a:latin typeface="Times New Roman"/>
                        <a:ea typeface="Times New Roman"/>
                      </a:endParaRPr>
                    </a:p>
                  </a:txBody>
                  <a:tcPr marL="18698" marR="18698" marT="0" marB="0">
                    <a:solidFill>
                      <a:schemeClr val="accent2">
                        <a:lumMod val="20000"/>
                        <a:lumOff val="80000"/>
                      </a:schemeClr>
                    </a:solidFill>
                  </a:tcPr>
                </a:tc>
                <a:tc>
                  <a:txBody>
                    <a:bodyPr/>
                    <a:lstStyle/>
                    <a:p>
                      <a:pPr marL="342900" lvl="0" indent="-342900">
                        <a:lnSpc>
                          <a:spcPct val="150000"/>
                        </a:lnSpc>
                        <a:spcAft>
                          <a:spcPts val="0"/>
                        </a:spcAft>
                        <a:buFont typeface="Symbol"/>
                        <a:buChar char=""/>
                      </a:pPr>
                      <a:r>
                        <a:rPr lang="el-GR" sz="1600" dirty="0">
                          <a:effectLst/>
                        </a:rPr>
                        <a:t>Ασπίδα  Προσώπου </a:t>
                      </a:r>
                      <a:endParaRPr lang="en-GB" sz="1600" dirty="0">
                        <a:effectLst/>
                        <a:latin typeface="Times New Roman"/>
                        <a:ea typeface="Times New Roman"/>
                      </a:endParaRPr>
                    </a:p>
                  </a:txBody>
                  <a:tcPr marL="18698" marR="18698" marT="0" marB="0">
                    <a:solidFill>
                      <a:schemeClr val="accent2">
                        <a:lumMod val="20000"/>
                        <a:lumOff val="80000"/>
                      </a:schemeClr>
                    </a:solidFill>
                  </a:tcPr>
                </a:tc>
                <a:extLst>
                  <a:ext uri="{0D108BD9-81ED-4DB2-BD59-A6C34878D82A}">
                    <a16:rowId xmlns:a16="http://schemas.microsoft.com/office/drawing/2014/main" val="10008"/>
                  </a:ext>
                </a:extLst>
              </a:tr>
              <a:tr h="191242">
                <a:tc gridSpan="2">
                  <a:txBody>
                    <a:bodyPr/>
                    <a:lstStyle/>
                    <a:p>
                      <a:pPr>
                        <a:spcAft>
                          <a:spcPts val="0"/>
                        </a:spcAft>
                      </a:pPr>
                      <a:r>
                        <a:rPr lang="el-GR" sz="1600" dirty="0">
                          <a:effectLst/>
                        </a:rPr>
                        <a:t>Προσωπικό καθαριότητας </a:t>
                      </a:r>
                      <a:endParaRPr lang="en-GB" sz="1600" dirty="0">
                        <a:effectLst/>
                        <a:latin typeface="Times New Roman"/>
                        <a:ea typeface="Times New Roman"/>
                      </a:endParaRPr>
                    </a:p>
                  </a:txBody>
                  <a:tcPr marL="18698" marR="18698" marT="0" marB="0">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10009"/>
                  </a:ext>
                </a:extLst>
              </a:tr>
              <a:tr h="382485">
                <a:tc>
                  <a:txBody>
                    <a:bodyPr/>
                    <a:lstStyle/>
                    <a:p>
                      <a:pPr>
                        <a:spcAft>
                          <a:spcPts val="0"/>
                        </a:spcAft>
                      </a:pPr>
                      <a:r>
                        <a:rPr lang="el-GR" sz="1600" b="0" dirty="0">
                          <a:effectLst/>
                        </a:rPr>
                        <a:t>Όλοι οι χώροι </a:t>
                      </a:r>
                      <a:endParaRPr lang="en-GB" sz="1600" b="0" dirty="0">
                        <a:effectLst/>
                        <a:latin typeface="Times New Roman"/>
                        <a:ea typeface="Times New Roman"/>
                      </a:endParaRPr>
                    </a:p>
                  </a:txBody>
                  <a:tcPr marL="18698" marR="18698" marT="0" marB="0">
                    <a:solidFill>
                      <a:schemeClr val="accent1">
                        <a:lumMod val="20000"/>
                        <a:lumOff val="80000"/>
                      </a:schemeClr>
                    </a:solidFill>
                  </a:tcPr>
                </a:tc>
                <a:tc>
                  <a:txBody>
                    <a:bodyPr/>
                    <a:lstStyle/>
                    <a:p>
                      <a:pPr marL="342900" lvl="0" indent="-342900">
                        <a:spcAft>
                          <a:spcPts val="0"/>
                        </a:spcAft>
                        <a:buFont typeface="Symbol"/>
                        <a:buChar char=""/>
                      </a:pPr>
                      <a:r>
                        <a:rPr lang="el-GR" sz="1600" dirty="0">
                          <a:effectLst/>
                        </a:rPr>
                        <a:t>Μάσκα</a:t>
                      </a:r>
                      <a:endParaRPr lang="en-GB" sz="1600" dirty="0">
                        <a:effectLst/>
                      </a:endParaRPr>
                    </a:p>
                    <a:p>
                      <a:pPr marL="342900" lvl="0" indent="-342900">
                        <a:spcAft>
                          <a:spcPts val="0"/>
                        </a:spcAft>
                        <a:buFont typeface="Symbol"/>
                        <a:buChar char=""/>
                      </a:pPr>
                      <a:r>
                        <a:rPr lang="el-GR" sz="1600" dirty="0">
                          <a:effectLst/>
                        </a:rPr>
                        <a:t>Γάντια  κατά τη διαδικασία καθαριότητας</a:t>
                      </a:r>
                      <a:endParaRPr lang="en-GB" sz="1600" dirty="0">
                        <a:effectLst/>
                        <a:latin typeface="Times New Roman"/>
                        <a:ea typeface="Times New Roman"/>
                      </a:endParaRPr>
                    </a:p>
                  </a:txBody>
                  <a:tcPr marL="18698" marR="18698" marT="0" marB="0">
                    <a:solidFill>
                      <a:schemeClr val="accent1">
                        <a:lumMod val="20000"/>
                        <a:lumOff val="80000"/>
                      </a:schemeClr>
                    </a:solidFill>
                  </a:tcPr>
                </a:tc>
                <a:extLst>
                  <a:ext uri="{0D108BD9-81ED-4DB2-BD59-A6C34878D82A}">
                    <a16:rowId xmlns:a16="http://schemas.microsoft.com/office/drawing/2014/main" val="10010"/>
                  </a:ext>
                </a:extLst>
              </a:tr>
              <a:tr h="382485">
                <a:tc>
                  <a:txBody>
                    <a:bodyPr/>
                    <a:lstStyle/>
                    <a:p>
                      <a:r>
                        <a:rPr lang="el-GR" sz="1400" b="1" kern="1200" dirty="0">
                          <a:solidFill>
                            <a:schemeClr val="tx1"/>
                          </a:solidFill>
                          <a:effectLst/>
                          <a:latin typeface="+mn-lt"/>
                          <a:ea typeface="+mn-ea"/>
                          <a:cs typeface="+mn-cs"/>
                        </a:rPr>
                        <a:t>Προσωπικό υπηρεσιών ορόφου, δωματίων και κοινόχρηστων χώρων </a:t>
                      </a:r>
                      <a:r>
                        <a:rPr lang="el-GR" sz="1400" b="0" kern="1200" dirty="0">
                          <a:solidFill>
                            <a:schemeClr val="tx1"/>
                          </a:solidFill>
                          <a:effectLst/>
                          <a:latin typeface="+mn-lt"/>
                          <a:ea typeface="+mn-ea"/>
                          <a:cs typeface="+mn-cs"/>
                        </a:rPr>
                        <a:t>(</a:t>
                      </a:r>
                      <a:r>
                        <a:rPr lang="en-US" sz="1400" b="0" kern="1200" dirty="0">
                          <a:solidFill>
                            <a:schemeClr val="tx1"/>
                          </a:solidFill>
                          <a:effectLst/>
                          <a:latin typeface="+mn-lt"/>
                          <a:ea typeface="+mn-ea"/>
                          <a:cs typeface="+mn-cs"/>
                        </a:rPr>
                        <a:t>housekeeping)</a:t>
                      </a:r>
                      <a:endParaRPr lang="en-GB" sz="1400" b="0" kern="1200" dirty="0">
                        <a:solidFill>
                          <a:schemeClr val="tx1"/>
                        </a:solidFill>
                        <a:effectLst/>
                        <a:latin typeface="+mn-lt"/>
                        <a:ea typeface="+mn-ea"/>
                        <a:cs typeface="+mn-cs"/>
                      </a:endParaRPr>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l-GR" sz="1600" b="1" kern="1200" dirty="0">
                          <a:solidFill>
                            <a:schemeClr val="tx1"/>
                          </a:solidFill>
                          <a:effectLst/>
                          <a:latin typeface="+mn-lt"/>
                          <a:ea typeface="+mn-ea"/>
                          <a:cs typeface="+mn-cs"/>
                        </a:rPr>
                        <a:t>Γάντια</a:t>
                      </a:r>
                    </a:p>
                    <a:p>
                      <a:pPr marL="285750" indent="-285750">
                        <a:buFont typeface="Arial" panose="020B0604020202020204" pitchFamily="34" charset="0"/>
                        <a:buChar char="•"/>
                      </a:pPr>
                      <a:r>
                        <a:rPr lang="el-GR" sz="1600" b="1" kern="1200" dirty="0">
                          <a:solidFill>
                            <a:schemeClr val="tx1"/>
                          </a:solidFill>
                          <a:effectLst/>
                          <a:latin typeface="+mn-lt"/>
                          <a:ea typeface="+mn-ea"/>
                          <a:cs typeface="+mn-cs"/>
                        </a:rPr>
                        <a:t>Μάσκες</a:t>
                      </a:r>
                    </a:p>
                    <a:p>
                      <a:pPr marL="285750" indent="-285750">
                        <a:buFont typeface="Arial" panose="020B0604020202020204" pitchFamily="34" charset="0"/>
                        <a:buChar char="•"/>
                      </a:pPr>
                      <a:r>
                        <a:rPr lang="el-GR" sz="1600" b="1" kern="1200" dirty="0">
                          <a:solidFill>
                            <a:schemeClr val="tx1"/>
                          </a:solidFill>
                          <a:effectLst/>
                          <a:latin typeface="+mn-lt"/>
                          <a:ea typeface="+mn-ea"/>
                          <a:cs typeface="+mn-cs"/>
                        </a:rPr>
                        <a:t>Ρόμπα</a:t>
                      </a:r>
                    </a:p>
                    <a:p>
                      <a:pPr marL="285750" indent="-285750">
                        <a:buFont typeface="Arial" panose="020B0604020202020204" pitchFamily="34" charset="0"/>
                        <a:buChar char="•"/>
                      </a:pPr>
                      <a:r>
                        <a:rPr lang="el-GR" sz="1600" b="1" kern="1200" dirty="0">
                          <a:solidFill>
                            <a:schemeClr val="tx1"/>
                          </a:solidFill>
                          <a:effectLst/>
                          <a:latin typeface="+mn-lt"/>
                          <a:ea typeface="+mn-ea"/>
                          <a:cs typeface="+mn-cs"/>
                        </a:rPr>
                        <a:t>Κλειστά παπούτσια</a:t>
                      </a:r>
                    </a:p>
                  </a:txBody>
                  <a:tcPr>
                    <a:solidFill>
                      <a:schemeClr val="accent5">
                        <a:lumMod val="40000"/>
                        <a:lumOff val="60000"/>
                      </a:schemeClr>
                    </a:solidFill>
                  </a:tcPr>
                </a:tc>
                <a:extLst>
                  <a:ext uri="{0D108BD9-81ED-4DB2-BD59-A6C34878D82A}">
                    <a16:rowId xmlns:a16="http://schemas.microsoft.com/office/drawing/2014/main" val="10011"/>
                  </a:ext>
                </a:extLst>
              </a:tr>
            </a:tbl>
          </a:graphicData>
        </a:graphic>
      </p:graphicFrame>
      <p:sp>
        <p:nvSpPr>
          <p:cNvPr id="7" name="Ορθογώνιο 6"/>
          <p:cNvSpPr/>
          <p:nvPr/>
        </p:nvSpPr>
        <p:spPr>
          <a:xfrm>
            <a:off x="755576" y="286225"/>
            <a:ext cx="7560840" cy="584775"/>
          </a:xfrm>
          <a:prstGeom prst="rect">
            <a:avLst/>
          </a:prstGeom>
        </p:spPr>
        <p:txBody>
          <a:bodyPr wrap="square">
            <a:spAutoFit/>
          </a:bodyPr>
          <a:lstStyle/>
          <a:p>
            <a:pPr algn="ctr"/>
            <a:r>
              <a:rPr lang="el-GR" sz="3200" b="1" dirty="0"/>
              <a:t>ΜΑΠ ανά ειδικότητα εργαζομένου </a:t>
            </a:r>
            <a:endParaRPr lang="en-GB" sz="3200" b="1" dirty="0"/>
          </a:p>
        </p:txBody>
      </p:sp>
    </p:spTree>
    <p:extLst>
      <p:ext uri="{BB962C8B-B14F-4D97-AF65-F5344CB8AC3E}">
        <p14:creationId xmlns:p14="http://schemas.microsoft.com/office/powerpoint/2010/main" val="408252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36104"/>
          </a:xfrm>
        </p:spPr>
        <p:txBody>
          <a:bodyPr>
            <a:normAutofit/>
          </a:bodyPr>
          <a:lstStyle/>
          <a:p>
            <a:r>
              <a:rPr lang="el-GR" sz="3200" b="1" dirty="0"/>
              <a:t>ΜΑΠ ανά ειδικότητα εργαζομένου </a:t>
            </a:r>
            <a:endParaRPr lang="en-GB" sz="3200" b="1" dirty="0"/>
          </a:p>
        </p:txBody>
      </p:sp>
      <p:graphicFrame>
        <p:nvGraphicFramePr>
          <p:cNvPr id="4" name="Πίνακας 3"/>
          <p:cNvGraphicFramePr>
            <a:graphicFrameLocks noGrp="1"/>
          </p:cNvGraphicFramePr>
          <p:nvPr>
            <p:extLst>
              <p:ext uri="{D42A27DB-BD31-4B8C-83A1-F6EECF244321}">
                <p14:modId xmlns:p14="http://schemas.microsoft.com/office/powerpoint/2010/main" val="1452013123"/>
              </p:ext>
            </p:extLst>
          </p:nvPr>
        </p:nvGraphicFramePr>
        <p:xfrm>
          <a:off x="395536" y="1024370"/>
          <a:ext cx="8496944" cy="5563837"/>
        </p:xfrm>
        <a:graphic>
          <a:graphicData uri="http://schemas.openxmlformats.org/drawingml/2006/table">
            <a:tbl>
              <a:tblPr firstRow="1" firstCol="1" lastRow="1" lastCol="1" bandRow="1" bandCol="1">
                <a:tableStyleId>{69012ECD-51FC-41F1-AA8D-1B2483CD663E}</a:tableStyleId>
              </a:tblPr>
              <a:tblGrid>
                <a:gridCol w="3546550">
                  <a:extLst>
                    <a:ext uri="{9D8B030D-6E8A-4147-A177-3AD203B41FA5}">
                      <a16:colId xmlns:a16="http://schemas.microsoft.com/office/drawing/2014/main" val="20000"/>
                    </a:ext>
                  </a:extLst>
                </a:gridCol>
                <a:gridCol w="2736612">
                  <a:extLst>
                    <a:ext uri="{9D8B030D-6E8A-4147-A177-3AD203B41FA5}">
                      <a16:colId xmlns:a16="http://schemas.microsoft.com/office/drawing/2014/main" val="20001"/>
                    </a:ext>
                  </a:extLst>
                </a:gridCol>
                <a:gridCol w="2213782">
                  <a:extLst>
                    <a:ext uri="{9D8B030D-6E8A-4147-A177-3AD203B41FA5}">
                      <a16:colId xmlns:a16="http://schemas.microsoft.com/office/drawing/2014/main" val="20002"/>
                    </a:ext>
                  </a:extLst>
                </a:gridCol>
              </a:tblGrid>
              <a:tr h="36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a:effectLst/>
                        </a:rPr>
                        <a:t>Ειδικότητα εργαζομένου </a:t>
                      </a:r>
                      <a:endParaRPr lang="en-GB" sz="1400" dirty="0">
                        <a:effectLst/>
                        <a:latin typeface="Times New Roman"/>
                        <a:ea typeface="Times New Roman"/>
                      </a:endParaRPr>
                    </a:p>
                  </a:txBody>
                  <a:tcPr marL="18698" marR="18698" marT="0" marB="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a:effectLst/>
                        </a:rPr>
                        <a:t>Προστατευτικός εξοπλισμός</a:t>
                      </a:r>
                      <a:endParaRPr lang="en-GB" sz="1800" dirty="0">
                        <a:effectLst/>
                        <a:latin typeface="Times New Roman"/>
                        <a:ea typeface="Times New Roman"/>
                      </a:endParaRPr>
                    </a:p>
                  </a:txBody>
                  <a:tcPr marL="18698" marR="18698" marT="0" marB="0"/>
                </a:tc>
                <a:tc hMerge="1">
                  <a:txBody>
                    <a:bodyPr/>
                    <a:lstStyle/>
                    <a:p>
                      <a:endParaRPr lang="en-GB"/>
                    </a:p>
                  </a:txBody>
                  <a:tcPr/>
                </a:tc>
                <a:extLst>
                  <a:ext uri="{0D108BD9-81ED-4DB2-BD59-A6C34878D82A}">
                    <a16:rowId xmlns:a16="http://schemas.microsoft.com/office/drawing/2014/main" val="10000"/>
                  </a:ext>
                </a:extLst>
              </a:tr>
              <a:tr h="324808">
                <a:tc gridSpan="3">
                  <a:txBody>
                    <a:bodyPr/>
                    <a:lstStyle/>
                    <a:p>
                      <a:pPr>
                        <a:spcAft>
                          <a:spcPts val="0"/>
                        </a:spcAft>
                      </a:pPr>
                      <a:r>
                        <a:rPr lang="el-GR" sz="1400" dirty="0">
                          <a:effectLst/>
                        </a:rPr>
                        <a:t>Τεχνικοί Υπάλληλοι </a:t>
                      </a:r>
                      <a:endParaRPr lang="en-GB" sz="1400" dirty="0">
                        <a:solidFill>
                          <a:schemeClr val="tx1"/>
                        </a:solidFill>
                        <a:effectLst/>
                      </a:endParaRPr>
                    </a:p>
                  </a:txBody>
                  <a:tcPr marL="18698" marR="18698" marT="0" marB="0">
                    <a:solidFill>
                      <a:schemeClr val="accent3">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87213">
                <a:tc>
                  <a:txBody>
                    <a:bodyPr/>
                    <a:lstStyle/>
                    <a:p>
                      <a:pPr>
                        <a:spcAft>
                          <a:spcPts val="0"/>
                        </a:spcAft>
                      </a:pPr>
                      <a:r>
                        <a:rPr lang="el-GR" sz="1400" b="0" dirty="0">
                          <a:effectLst/>
                        </a:rPr>
                        <a:t>Εσωτερικοί χώροι </a:t>
                      </a:r>
                      <a:endParaRPr lang="en-GB" sz="1400" b="0" dirty="0">
                        <a:effectLst/>
                      </a:endParaRPr>
                    </a:p>
                    <a:p>
                      <a:pPr>
                        <a:spcAft>
                          <a:spcPts val="0"/>
                        </a:spcAft>
                      </a:pPr>
                      <a:endParaRPr lang="en-GB" sz="1400" b="0" dirty="0">
                        <a:effectLst/>
                        <a:latin typeface="Times New Roman"/>
                        <a:ea typeface="Times New Roman"/>
                      </a:endParaRPr>
                    </a:p>
                  </a:txBody>
                  <a:tcPr marL="18698" marR="18698" marT="0" marB="0">
                    <a:solidFill>
                      <a:schemeClr val="accent3">
                        <a:lumMod val="20000"/>
                        <a:lumOff val="80000"/>
                      </a:schemeClr>
                    </a:solidFill>
                  </a:tcPr>
                </a:tc>
                <a:tc gridSpan="2">
                  <a:txBody>
                    <a:bodyPr/>
                    <a:lstStyle/>
                    <a:p>
                      <a:pPr marL="342900" lvl="0" indent="-342900">
                        <a:spcAft>
                          <a:spcPts val="0"/>
                        </a:spcAft>
                        <a:buFont typeface="Symbol"/>
                        <a:buChar char=""/>
                      </a:pPr>
                      <a:r>
                        <a:rPr lang="el-GR" sz="1400" dirty="0">
                          <a:effectLst/>
                        </a:rPr>
                        <a:t>Μάσκα όπου  έρχονται σε επαφή με κοινό ή με άλλους εργαζόμενους  όταν δεν μπορεί να τηρηθεί η απόσταση</a:t>
                      </a:r>
                      <a:endParaRPr lang="en-GB" sz="1400" dirty="0">
                        <a:effectLst/>
                        <a:latin typeface="Times New Roman"/>
                        <a:ea typeface="Times New Roman"/>
                      </a:endParaRPr>
                    </a:p>
                  </a:txBody>
                  <a:tcPr marL="18698" marR="18698" marT="0" marB="0">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10002"/>
                  </a:ext>
                </a:extLst>
              </a:tr>
              <a:tr h="324808">
                <a:tc>
                  <a:txBody>
                    <a:bodyPr/>
                    <a:lstStyle/>
                    <a:p>
                      <a:pPr>
                        <a:spcAft>
                          <a:spcPts val="0"/>
                        </a:spcAft>
                      </a:pPr>
                      <a:r>
                        <a:rPr lang="el-GR" sz="1400" b="0" dirty="0">
                          <a:effectLst/>
                        </a:rPr>
                        <a:t>Εξωτερικοί χώροι</a:t>
                      </a:r>
                      <a:endParaRPr lang="en-GB" sz="1400" b="0" dirty="0">
                        <a:effectLst/>
                        <a:latin typeface="Times New Roman"/>
                        <a:ea typeface="Times New Roman"/>
                      </a:endParaRPr>
                    </a:p>
                  </a:txBody>
                  <a:tcPr marL="18698" marR="18698" marT="0" marB="0">
                    <a:solidFill>
                      <a:schemeClr val="accent3">
                        <a:lumMod val="20000"/>
                        <a:lumOff val="80000"/>
                      </a:schemeClr>
                    </a:solidFill>
                  </a:tcPr>
                </a:tc>
                <a:tc gridSpan="2">
                  <a:txBody>
                    <a:bodyPr/>
                    <a:lstStyle/>
                    <a:p>
                      <a:pPr marL="342900" lvl="0" indent="-342900">
                        <a:spcAft>
                          <a:spcPts val="0"/>
                        </a:spcAft>
                        <a:buFont typeface="Symbol"/>
                        <a:buChar char=""/>
                      </a:pPr>
                      <a:r>
                        <a:rPr lang="el-GR" sz="1400" dirty="0">
                          <a:effectLst/>
                        </a:rPr>
                        <a:t>Τίποτα </a:t>
                      </a:r>
                      <a:endParaRPr lang="en-GB" sz="1400" dirty="0">
                        <a:effectLst/>
                        <a:latin typeface="Times New Roman"/>
                        <a:ea typeface="Times New Roman"/>
                      </a:endParaRPr>
                    </a:p>
                  </a:txBody>
                  <a:tcPr marL="18698" marR="18698" marT="0" marB="0">
                    <a:solidFill>
                      <a:schemeClr val="accent3">
                        <a:lumMod val="20000"/>
                        <a:lumOff val="80000"/>
                      </a:schemeClr>
                    </a:solidFill>
                  </a:tcPr>
                </a:tc>
                <a:tc hMerge="1">
                  <a:txBody>
                    <a:bodyPr/>
                    <a:lstStyle/>
                    <a:p>
                      <a:endParaRPr lang="en-GB"/>
                    </a:p>
                  </a:txBody>
                  <a:tcPr/>
                </a:tc>
                <a:extLst>
                  <a:ext uri="{0D108BD9-81ED-4DB2-BD59-A6C34878D82A}">
                    <a16:rowId xmlns:a16="http://schemas.microsoft.com/office/drawing/2014/main" val="10003"/>
                  </a:ext>
                </a:extLst>
              </a:tr>
              <a:tr h="191242">
                <a:tc gridSpan="3">
                  <a:txBody>
                    <a:bodyPr/>
                    <a:lstStyle/>
                    <a:p>
                      <a:pPr>
                        <a:spcAft>
                          <a:spcPts val="0"/>
                        </a:spcAft>
                      </a:pPr>
                      <a:r>
                        <a:rPr lang="el-GR" sz="1400" dirty="0">
                          <a:effectLst/>
                        </a:rPr>
                        <a:t>Προμηθευτές </a:t>
                      </a:r>
                      <a:endParaRPr lang="en-GB" sz="1400" dirty="0">
                        <a:effectLst/>
                        <a:latin typeface="Times New Roman"/>
                        <a:ea typeface="Times New Roman"/>
                      </a:endParaRPr>
                    </a:p>
                  </a:txBody>
                  <a:tcPr marL="18698" marR="18698" marT="0" marB="0">
                    <a:solidFill>
                      <a:schemeClr val="accent6">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487213">
                <a:tc>
                  <a:txBody>
                    <a:bodyPr/>
                    <a:lstStyle/>
                    <a:p>
                      <a:pPr>
                        <a:spcAft>
                          <a:spcPts val="0"/>
                        </a:spcAft>
                      </a:pPr>
                      <a:r>
                        <a:rPr lang="el-GR" sz="1400" b="0" dirty="0">
                          <a:effectLst/>
                        </a:rPr>
                        <a:t>Πρώτων υλών κουζίνας </a:t>
                      </a:r>
                      <a:endParaRPr lang="en-GB" sz="1400" b="0" dirty="0">
                        <a:effectLst/>
                        <a:latin typeface="Times New Roman"/>
                        <a:ea typeface="Times New Roman"/>
                      </a:endParaRPr>
                    </a:p>
                  </a:txBody>
                  <a:tcPr marL="18698" marR="18698" marT="0" marB="0">
                    <a:solidFill>
                      <a:schemeClr val="accent6">
                        <a:lumMod val="20000"/>
                        <a:lumOff val="80000"/>
                      </a:schemeClr>
                    </a:solidFill>
                  </a:tcPr>
                </a:tc>
                <a:tc gridSpan="2">
                  <a:txBody>
                    <a:bodyPr/>
                    <a:lstStyle/>
                    <a:p>
                      <a:pPr marL="342900" lvl="0" indent="-342900">
                        <a:spcAft>
                          <a:spcPts val="0"/>
                        </a:spcAft>
                        <a:buFont typeface="Symbol"/>
                        <a:buChar char=""/>
                      </a:pPr>
                      <a:r>
                        <a:rPr lang="el-GR" sz="1400" dirty="0">
                          <a:effectLst/>
                        </a:rPr>
                        <a:t>Μάσκα </a:t>
                      </a:r>
                      <a:endParaRPr lang="en-GB" sz="1400" dirty="0">
                        <a:effectLst/>
                      </a:endParaRPr>
                    </a:p>
                  </a:txBody>
                  <a:tcPr marL="18698" marR="18698"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5"/>
                  </a:ext>
                </a:extLst>
              </a:tr>
              <a:tr h="191242">
                <a:tc>
                  <a:txBody>
                    <a:bodyPr/>
                    <a:lstStyle/>
                    <a:p>
                      <a:pPr>
                        <a:spcAft>
                          <a:spcPts val="0"/>
                        </a:spcAft>
                      </a:pPr>
                      <a:r>
                        <a:rPr lang="el-GR" sz="1400" b="0" dirty="0">
                          <a:effectLst/>
                        </a:rPr>
                        <a:t>Άλλων αναλωσίμων</a:t>
                      </a:r>
                      <a:endParaRPr lang="en-GB" sz="1400" b="0" dirty="0">
                        <a:effectLst/>
                        <a:latin typeface="Times New Roman"/>
                        <a:ea typeface="Times New Roman"/>
                      </a:endParaRPr>
                    </a:p>
                  </a:txBody>
                  <a:tcPr marL="18698" marR="18698" marT="0" marB="0">
                    <a:solidFill>
                      <a:schemeClr val="accent6">
                        <a:lumMod val="20000"/>
                        <a:lumOff val="80000"/>
                      </a:schemeClr>
                    </a:solidFill>
                  </a:tcPr>
                </a:tc>
                <a:tc gridSpan="2">
                  <a:txBody>
                    <a:bodyPr/>
                    <a:lstStyle/>
                    <a:p>
                      <a:pPr marL="342900" lvl="0" indent="-342900">
                        <a:spcAft>
                          <a:spcPts val="0"/>
                        </a:spcAft>
                        <a:buFont typeface="Symbol"/>
                        <a:buChar char=""/>
                      </a:pPr>
                      <a:r>
                        <a:rPr lang="el-GR" sz="1400" dirty="0">
                          <a:effectLst/>
                        </a:rPr>
                        <a:t>Μάσκα </a:t>
                      </a:r>
                      <a:endParaRPr lang="en-GB" sz="1400" dirty="0">
                        <a:effectLst/>
                        <a:latin typeface="Times New Roman"/>
                        <a:ea typeface="Times New Roman"/>
                      </a:endParaRPr>
                    </a:p>
                  </a:txBody>
                  <a:tcPr marL="18698" marR="18698"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6"/>
                  </a:ext>
                </a:extLst>
              </a:tr>
              <a:tr h="382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dirty="0">
                          <a:effectLst/>
                        </a:rPr>
                        <a:t>Άλλοι εργαζόμενοι σε εξωτερικούς χώρους </a:t>
                      </a:r>
                      <a:endParaRPr lang="en-GB" sz="1400" b="0" dirty="0">
                        <a:effectLst/>
                      </a:endParaRPr>
                    </a:p>
                    <a:p>
                      <a:pPr>
                        <a:spcAft>
                          <a:spcPts val="0"/>
                        </a:spcAft>
                      </a:pPr>
                      <a:endParaRPr lang="en-GB" sz="1400" b="0" dirty="0">
                        <a:effectLst/>
                        <a:latin typeface="Times New Roman"/>
                        <a:ea typeface="Times New Roman"/>
                      </a:endParaRPr>
                    </a:p>
                  </a:txBody>
                  <a:tcPr marL="18698" marR="18698" marT="0" marB="0">
                    <a:solidFill>
                      <a:schemeClr val="accent6">
                        <a:lumMod val="20000"/>
                        <a:lumOff val="80000"/>
                      </a:schemeClr>
                    </a:solidFill>
                  </a:tcPr>
                </a:tc>
                <a:tc gridSpan="2">
                  <a:txBody>
                    <a:bodyPr/>
                    <a:lstStyle/>
                    <a:p>
                      <a:pPr marL="342900" lvl="0" indent="-342900">
                        <a:spcAft>
                          <a:spcPts val="0"/>
                        </a:spcAft>
                        <a:buFont typeface="Symbol"/>
                        <a:buChar char=""/>
                      </a:pPr>
                      <a:r>
                        <a:rPr lang="el-GR" sz="1400" dirty="0">
                          <a:effectLst/>
                        </a:rPr>
                        <a:t>Τίποτα,  εφόσον δεν έρχονται σε επαφή με το κοινό   </a:t>
                      </a:r>
                      <a:endParaRPr lang="en-GB" sz="1400" dirty="0">
                        <a:effectLst/>
                      </a:endParaRPr>
                    </a:p>
                  </a:txBody>
                  <a:tcPr marL="18698" marR="18698"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7"/>
                  </a:ext>
                </a:extLst>
              </a:tr>
              <a:tr h="279739">
                <a:tc rowSpan="2">
                  <a:txBody>
                    <a:bodyPr/>
                    <a:lstStyle/>
                    <a:p>
                      <a:pPr>
                        <a:spcAft>
                          <a:spcPts val="0"/>
                        </a:spcAft>
                      </a:pPr>
                      <a:endParaRPr lang="en-GB" sz="1400" b="0" dirty="0">
                        <a:effectLst/>
                        <a:latin typeface="Times New Roman"/>
                        <a:ea typeface="Times New Roman"/>
                      </a:endParaRPr>
                    </a:p>
                  </a:txBody>
                  <a:tcPr marL="18698" marR="18698" marT="0" marB="0">
                    <a:solidFill>
                      <a:schemeClr val="accent6">
                        <a:lumMod val="20000"/>
                        <a:lumOff val="80000"/>
                      </a:schemeClr>
                    </a:solidFill>
                  </a:tcPr>
                </a:tc>
                <a:tc rowSpan="2">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l-GR" sz="1400" dirty="0">
                          <a:effectLst/>
                        </a:rPr>
                        <a:t>Εάν έρχονται σε επαφή με το κοινό</a:t>
                      </a:r>
                      <a:endParaRPr lang="en-GB" sz="1400" dirty="0">
                        <a:effectLst/>
                      </a:endParaRPr>
                    </a:p>
                    <a:p>
                      <a:pPr marL="342900" lvl="0" indent="-342900">
                        <a:spcAft>
                          <a:spcPts val="0"/>
                        </a:spcAft>
                        <a:buFont typeface="Symbol"/>
                        <a:buChar char=""/>
                      </a:pPr>
                      <a:endParaRPr lang="en-GB" sz="1400" dirty="0">
                        <a:effectLst/>
                        <a:latin typeface="Times New Roman"/>
                        <a:ea typeface="Times New Roman"/>
                      </a:endParaRPr>
                    </a:p>
                  </a:txBody>
                  <a:tcPr marL="18698" marR="18698" marT="0" marB="0">
                    <a:solidFill>
                      <a:schemeClr val="accent6">
                        <a:lumMod val="20000"/>
                        <a:lumOff val="80000"/>
                      </a:schemeClr>
                    </a:solidFill>
                  </a:tcPr>
                </a:tc>
                <a:tc>
                  <a:txBody>
                    <a:bodyPr/>
                    <a:lstStyle/>
                    <a:p>
                      <a:pPr marL="342900" lvl="0" indent="-342900">
                        <a:spcAft>
                          <a:spcPts val="0"/>
                        </a:spcAft>
                        <a:buFont typeface="Symbol"/>
                        <a:buChar char=""/>
                      </a:pPr>
                      <a:r>
                        <a:rPr lang="el-GR" sz="1400" dirty="0">
                          <a:effectLst/>
                        </a:rPr>
                        <a:t>Τήρηση απόστασης </a:t>
                      </a:r>
                      <a:endParaRPr lang="en-GB" sz="1400" dirty="0">
                        <a:effectLst/>
                        <a:latin typeface="Times New Roman"/>
                        <a:ea typeface="Times New Roman"/>
                      </a:endParaRPr>
                    </a:p>
                  </a:txBody>
                  <a:tcPr marL="18698" marR="18698" marT="0" marB="0">
                    <a:solidFill>
                      <a:schemeClr val="accent6">
                        <a:lumMod val="20000"/>
                        <a:lumOff val="80000"/>
                      </a:schemeClr>
                    </a:solidFill>
                  </a:tcPr>
                </a:tc>
                <a:extLst>
                  <a:ext uri="{0D108BD9-81ED-4DB2-BD59-A6C34878D82A}">
                    <a16:rowId xmlns:a16="http://schemas.microsoft.com/office/drawing/2014/main" val="10008"/>
                  </a:ext>
                </a:extLst>
              </a:tr>
              <a:tr h="764969">
                <a:tc vMerge="1">
                  <a:txBody>
                    <a:bodyPr/>
                    <a:lstStyle/>
                    <a:p>
                      <a:endParaRPr lang="en-GB"/>
                    </a:p>
                  </a:txBody>
                  <a:tcPr/>
                </a:tc>
                <a:tc vMerge="1">
                  <a:txBody>
                    <a:bodyPr/>
                    <a:lstStyle/>
                    <a:p>
                      <a:endParaRPr lang="en-GB"/>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l-GR" sz="1400" dirty="0">
                          <a:effectLst/>
                        </a:rPr>
                        <a:t>Χρήση μάσκας εάν δεν είναι δυνατή η τήρηση απόστασης </a:t>
                      </a:r>
                      <a:endParaRPr lang="en-GB" sz="1400" dirty="0">
                        <a:effectLst/>
                      </a:endParaRPr>
                    </a:p>
                    <a:p>
                      <a:pPr marL="342900" lvl="0" indent="-342900">
                        <a:spcAft>
                          <a:spcPts val="0"/>
                        </a:spcAft>
                        <a:buFont typeface="Symbol"/>
                        <a:buChar char=""/>
                      </a:pPr>
                      <a:endParaRPr lang="en-GB" sz="1400" dirty="0">
                        <a:effectLst/>
                        <a:latin typeface="Times New Roman"/>
                        <a:ea typeface="Times New Roman"/>
                      </a:endParaRPr>
                    </a:p>
                  </a:txBody>
                  <a:tcPr marL="18698" marR="18698" marT="0" marB="0">
                    <a:solidFill>
                      <a:schemeClr val="accent6">
                        <a:lumMod val="20000"/>
                        <a:lumOff val="80000"/>
                      </a:schemeClr>
                    </a:solidFill>
                  </a:tcPr>
                </a:tc>
                <a:extLst>
                  <a:ext uri="{0D108BD9-81ED-4DB2-BD59-A6C34878D82A}">
                    <a16:rowId xmlns:a16="http://schemas.microsoft.com/office/drawing/2014/main" val="10009"/>
                  </a:ext>
                </a:extLst>
              </a:tr>
              <a:tr h="764969">
                <a:tc>
                  <a:txBody>
                    <a:bodyPr/>
                    <a:lstStyle/>
                    <a:p>
                      <a:pPr marL="285750" indent="-285750">
                        <a:buFont typeface="Arial" panose="020B0604020202020204" pitchFamily="34" charset="0"/>
                        <a:buChar char="•"/>
                      </a:pPr>
                      <a:r>
                        <a:rPr lang="el-GR" sz="1400" b="1" dirty="0"/>
                        <a:t>Ιατρός</a:t>
                      </a:r>
                      <a:r>
                        <a:rPr lang="el-GR" sz="1400" b="1" baseline="0" dirty="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1" baseline="0" dirty="0"/>
                        <a:t>Προσωπικό του ξενοδοχείου το οποίο θα εισέλθει στο δωμάτιο ύποπτου περιστατικού</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1" dirty="0"/>
                        <a:t>Προσωπικό που θα ασχοληθεί με το καθαρισμό δωματίου ασθενή με COVID-19</a:t>
                      </a:r>
                      <a:endParaRPr lang="en-GB" sz="1400" dirty="0"/>
                    </a:p>
                  </a:txBody>
                  <a:tcPr>
                    <a:solidFill>
                      <a:schemeClr val="accent4">
                        <a:lumMod val="20000"/>
                        <a:lumOff val="80000"/>
                      </a:schemeClr>
                    </a:solidFill>
                  </a:tcPr>
                </a:tc>
                <a:tc gridSpan="2">
                  <a:txBody>
                    <a:bodyPr/>
                    <a:lstStyle/>
                    <a:p>
                      <a:pPr marL="285750" indent="-285750">
                        <a:buFont typeface="Arial" panose="020B0604020202020204" pitchFamily="34" charset="0"/>
                        <a:buChar char="•"/>
                      </a:pPr>
                      <a:r>
                        <a:rPr lang="el-GR" sz="1400" dirty="0"/>
                        <a:t>Μάσκα υψηλής προστασίας </a:t>
                      </a:r>
                    </a:p>
                    <a:p>
                      <a:pPr marL="285750" indent="-285750">
                        <a:buFont typeface="Arial" panose="020B0604020202020204" pitchFamily="34" charset="0"/>
                        <a:buChar char="•"/>
                      </a:pPr>
                      <a:r>
                        <a:rPr lang="el-GR" sz="1400" dirty="0"/>
                        <a:t>Γυαλιά</a:t>
                      </a:r>
                    </a:p>
                    <a:p>
                      <a:pPr marL="285750" indent="-285750">
                        <a:buFont typeface="Arial" panose="020B0604020202020204" pitchFamily="34" charset="0"/>
                        <a:buChar char="•"/>
                      </a:pPr>
                      <a:r>
                        <a:rPr lang="el-GR" sz="1400" dirty="0"/>
                        <a:t>Αδιάβροχη</a:t>
                      </a:r>
                      <a:r>
                        <a:rPr lang="el-GR" sz="1400" baseline="0" dirty="0"/>
                        <a:t> </a:t>
                      </a:r>
                      <a:r>
                        <a:rPr lang="el-GR" sz="1400" dirty="0"/>
                        <a:t> μιας χρήσης ρόμπα </a:t>
                      </a:r>
                      <a:endParaRPr lang="en-GB" sz="1400" dirty="0"/>
                    </a:p>
                  </a:txBody>
                  <a:tcPr>
                    <a:solidFill>
                      <a:schemeClr val="accent4">
                        <a:lumMod val="20000"/>
                        <a:lumOff val="80000"/>
                      </a:schemeClr>
                    </a:solidFill>
                  </a:tcPr>
                </a:tc>
                <a:tc hMerge="1">
                  <a:txBody>
                    <a:bodyPr/>
                    <a:lstStyle/>
                    <a:p>
                      <a:pPr marL="342900" lvl="0" indent="-342900">
                        <a:spcAft>
                          <a:spcPts val="0"/>
                        </a:spcAft>
                        <a:buFont typeface="Symbol"/>
                        <a:buChar char=""/>
                      </a:pPr>
                      <a:endParaRPr lang="en-GB" sz="1400" dirty="0">
                        <a:effectLst/>
                        <a:latin typeface="Times New Roman"/>
                        <a:ea typeface="Times New Roman"/>
                      </a:endParaRPr>
                    </a:p>
                  </a:txBody>
                  <a:tcPr marL="18698" marR="18698" marT="0" marB="0">
                    <a:solidFill>
                      <a:schemeClr val="accent6">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88185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717032"/>
            <a:ext cx="7772400" cy="2571768"/>
          </a:xfrm>
        </p:spPr>
        <p:txBody>
          <a:bodyPr>
            <a:normAutofit/>
          </a:bodyPr>
          <a:lstStyle/>
          <a:p>
            <a:r>
              <a:rPr lang="el-GR" dirty="0"/>
              <a:t>Ε</a:t>
            </a:r>
            <a:r>
              <a:rPr lang="en-US" dirty="0" err="1"/>
              <a:t>νεργειεσ</a:t>
            </a:r>
            <a:r>
              <a:rPr lang="en-US" dirty="0"/>
              <a:t> </a:t>
            </a:r>
            <a:r>
              <a:rPr lang="en-US" dirty="0" err="1"/>
              <a:t>σε</a:t>
            </a:r>
            <a:r>
              <a:rPr lang="en-US" dirty="0"/>
              <a:t> </a:t>
            </a:r>
            <a:r>
              <a:rPr lang="en-US" dirty="0" err="1"/>
              <a:t>περιπτωση</a:t>
            </a:r>
            <a:r>
              <a:rPr lang="en-US" dirty="0"/>
              <a:t> </a:t>
            </a:r>
            <a:r>
              <a:rPr lang="en-US" dirty="0" err="1"/>
              <a:t>εμφανισησ</a:t>
            </a:r>
            <a:r>
              <a:rPr lang="en-US" dirty="0"/>
              <a:t> </a:t>
            </a:r>
            <a:r>
              <a:rPr lang="en-US" dirty="0" err="1"/>
              <a:t>συμπτωμ</a:t>
            </a:r>
            <a:r>
              <a:rPr lang="el-GR" dirty="0"/>
              <a:t>α</a:t>
            </a:r>
            <a:r>
              <a:rPr lang="en-US" dirty="0" err="1"/>
              <a:t>των</a:t>
            </a:r>
            <a:r>
              <a:rPr lang="en-US" dirty="0"/>
              <a:t> ή εκθεσησ του προσωπικου σε κρουσμα </a:t>
            </a:r>
            <a:r>
              <a:rPr lang="el-GR" dirty="0"/>
              <a:t>covid-19</a:t>
            </a:r>
            <a:endParaRPr lang="en-GB" dirty="0"/>
          </a:p>
        </p:txBody>
      </p:sp>
    </p:spTree>
    <p:extLst>
      <p:ext uri="{BB962C8B-B14F-4D97-AF65-F5344CB8AC3E}">
        <p14:creationId xmlns:p14="http://schemas.microsoft.com/office/powerpoint/2010/main" val="113453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Πηγεσ</a:t>
            </a:r>
            <a:r>
              <a:rPr lang="el-GR" dirty="0"/>
              <a:t> και </a:t>
            </a:r>
            <a:r>
              <a:rPr lang="el-GR" dirty="0" err="1"/>
              <a:t>τροποι</a:t>
            </a:r>
            <a:r>
              <a:rPr lang="el-GR" dirty="0"/>
              <a:t> </a:t>
            </a:r>
            <a:r>
              <a:rPr lang="el-GR" dirty="0" err="1"/>
              <a:t>μεταδοσησ</a:t>
            </a:r>
            <a:endParaRPr lang="en-GB" dirty="0"/>
          </a:p>
        </p:txBody>
      </p:sp>
      <p:sp>
        <p:nvSpPr>
          <p:cNvPr id="4" name="Θέση κειμένου 3"/>
          <p:cNvSpPr>
            <a:spLocks noGrp="1"/>
          </p:cNvSpPr>
          <p:nvPr>
            <p:ph type="body" idx="1"/>
          </p:nvPr>
        </p:nvSpPr>
        <p:spPr/>
        <p:txBody>
          <a:bodyPr>
            <a:normAutofit/>
          </a:bodyPr>
          <a:lstStyle/>
          <a:p>
            <a:r>
              <a:rPr lang="en-US" sz="4400" b="1" dirty="0">
                <a:solidFill>
                  <a:schemeClr val="tx1">
                    <a:lumMod val="50000"/>
                    <a:lumOff val="50000"/>
                  </a:schemeClr>
                </a:solidFill>
              </a:rPr>
              <a:t>COVID-19</a:t>
            </a:r>
            <a:br>
              <a:rPr lang="en-US" sz="4400" b="1" dirty="0">
                <a:solidFill>
                  <a:schemeClr val="tx1">
                    <a:lumMod val="50000"/>
                    <a:lumOff val="50000"/>
                  </a:schemeClr>
                </a:solidFill>
              </a:rPr>
            </a:br>
            <a:r>
              <a:rPr lang="en-US" sz="4400" b="1" dirty="0">
                <a:solidFill>
                  <a:schemeClr val="tx1">
                    <a:lumMod val="50000"/>
                    <a:lumOff val="50000"/>
                  </a:schemeClr>
                </a:solidFill>
              </a:rPr>
              <a:t>SARS-CoV-2</a:t>
            </a:r>
            <a:endParaRPr lang="en-GB" sz="4400" dirty="0">
              <a:solidFill>
                <a:schemeClr val="tx1">
                  <a:lumMod val="50000"/>
                  <a:lumOff val="50000"/>
                </a:schemeClr>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09286"/>
            <a:ext cx="4262092" cy="2397427"/>
          </a:xfrm>
          <a:prstGeom prst="rect">
            <a:avLst/>
          </a:prstGeom>
        </p:spPr>
      </p:pic>
    </p:spTree>
    <p:extLst>
      <p:ext uri="{BB962C8B-B14F-4D97-AF65-F5344CB8AC3E}">
        <p14:creationId xmlns:p14="http://schemas.microsoft.com/office/powerpoint/2010/main" val="1198562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200" b="1" dirty="0" err="1"/>
              <a:t>Τι</a:t>
            </a:r>
            <a:r>
              <a:rPr lang="en-US" sz="3200" b="1" dirty="0"/>
              <a:t> θα </a:t>
            </a:r>
            <a:r>
              <a:rPr lang="en-US" sz="3200" b="1" dirty="0" err="1"/>
              <a:t>κάνω</a:t>
            </a:r>
            <a:r>
              <a:rPr lang="en-US" sz="3200" b="1" dirty="0"/>
              <a:t> εαν </a:t>
            </a:r>
            <a:r>
              <a:rPr lang="en-US" sz="3200" b="1" dirty="0" err="1"/>
              <a:t>εμφ</a:t>
            </a:r>
            <a:r>
              <a:rPr lang="en-US" sz="3200" b="1" dirty="0"/>
              <a:t>ανίσω συμπτώματα συμβατά με </a:t>
            </a:r>
            <a:r>
              <a:rPr lang="el-GR" sz="3200" b="1" dirty="0"/>
              <a:t>COVID-19</a:t>
            </a:r>
            <a:r>
              <a:rPr lang="en-US" sz="3200" b="1" dirty="0"/>
              <a:t> ή εαν </a:t>
            </a:r>
            <a:r>
              <a:rPr lang="en-US" sz="3200" b="1" dirty="0" err="1"/>
              <a:t>έρθω</a:t>
            </a:r>
            <a:r>
              <a:rPr lang="en-US" sz="3200" b="1" dirty="0"/>
              <a:t> </a:t>
            </a:r>
            <a:r>
              <a:rPr lang="en-US" sz="3200" b="1" dirty="0" err="1"/>
              <a:t>σε</a:t>
            </a:r>
            <a:r>
              <a:rPr lang="en-US" sz="3200" b="1" dirty="0"/>
              <a:t> επα</a:t>
            </a:r>
            <a:r>
              <a:rPr lang="en-US" sz="3200" b="1" dirty="0" err="1"/>
              <a:t>φή</a:t>
            </a:r>
            <a:r>
              <a:rPr lang="en-US" sz="3200" b="1" dirty="0"/>
              <a:t> </a:t>
            </a:r>
            <a:r>
              <a:rPr lang="en-US" sz="3200" b="1" dirty="0" err="1"/>
              <a:t>με</a:t>
            </a:r>
            <a:r>
              <a:rPr lang="en-US" sz="3200" b="1" dirty="0"/>
              <a:t> π</a:t>
            </a:r>
            <a:r>
              <a:rPr lang="en-US" sz="3200" b="1" dirty="0" err="1"/>
              <a:t>ιθ</a:t>
            </a:r>
            <a:r>
              <a:rPr lang="en-US" sz="3200" b="1" dirty="0"/>
              <a:t>ανό κρούσμα;</a:t>
            </a:r>
            <a:endParaRPr lang="en-GB" sz="3200" b="1" dirty="0"/>
          </a:p>
        </p:txBody>
      </p:sp>
      <p:sp>
        <p:nvSpPr>
          <p:cNvPr id="3" name="Θέση περιεχομένου 2"/>
          <p:cNvSpPr>
            <a:spLocks noGrp="1"/>
          </p:cNvSpPr>
          <p:nvPr>
            <p:ph idx="1"/>
          </p:nvPr>
        </p:nvSpPr>
        <p:spPr>
          <a:xfrm>
            <a:off x="467544" y="1772816"/>
            <a:ext cx="8229600" cy="4525963"/>
          </a:xfrm>
        </p:spPr>
        <p:txBody>
          <a:bodyPr>
            <a:normAutofit/>
          </a:bodyPr>
          <a:lstStyle/>
          <a:p>
            <a:r>
              <a:rPr lang="el-GR" sz="2000" dirty="0"/>
              <a:t>Μέλος του προσωπικού που παρουσιάζει συμπτώματα </a:t>
            </a:r>
            <a:r>
              <a:rPr lang="en-US" sz="2000" dirty="0" err="1"/>
              <a:t>συμ</a:t>
            </a:r>
            <a:r>
              <a:rPr lang="en-US" sz="2000" dirty="0"/>
              <a:t>βατά </a:t>
            </a:r>
            <a:r>
              <a:rPr lang="el-GR" sz="2000" dirty="0"/>
              <a:t>με την ασθένεια μένει στο σπίτι</a:t>
            </a:r>
            <a:r>
              <a:rPr lang="en-US" sz="2000" dirty="0"/>
              <a:t>/</a:t>
            </a:r>
            <a:r>
              <a:rPr lang="en-US" sz="2000" dirty="0" err="1"/>
              <a:t>τό</a:t>
            </a:r>
            <a:r>
              <a:rPr lang="en-US" sz="2000" dirty="0"/>
              <a:t>πο διαμονής </a:t>
            </a:r>
            <a:endParaRPr lang="el-GR" sz="2000" dirty="0"/>
          </a:p>
          <a:p>
            <a:endParaRPr lang="en-US" sz="2000" dirty="0"/>
          </a:p>
          <a:p>
            <a:r>
              <a:rPr lang="en-US" sz="2000" dirty="0"/>
              <a:t>Ε</a:t>
            </a:r>
            <a:r>
              <a:rPr lang="el-GR" sz="2000" dirty="0" err="1"/>
              <a:t>πανέρχεται</a:t>
            </a:r>
            <a:r>
              <a:rPr lang="el-GR" sz="2000" dirty="0"/>
              <a:t> στην εργασία </a:t>
            </a:r>
            <a:r>
              <a:rPr lang="el-GR" sz="2000" b="1" dirty="0"/>
              <a:t>εάν η εργαστηριακή εξέταση είναι αρνητική.</a:t>
            </a:r>
          </a:p>
          <a:p>
            <a:r>
              <a:rPr lang="el-GR" sz="2000" b="1" dirty="0"/>
              <a:t> </a:t>
            </a:r>
          </a:p>
          <a:p>
            <a:r>
              <a:rPr lang="el-GR" sz="2000" dirty="0"/>
              <a:t>Επίσης, εφόσον έρθει σε επαφή με κρούσμα οφείλει να μείνει στο σπίτι</a:t>
            </a:r>
            <a:r>
              <a:rPr lang="en-US" sz="2000" dirty="0"/>
              <a:t>/</a:t>
            </a:r>
            <a:r>
              <a:rPr lang="en-US" sz="2000" dirty="0" err="1"/>
              <a:t>τό</a:t>
            </a:r>
            <a:r>
              <a:rPr lang="en-US" sz="2000" dirty="0"/>
              <a:t>πο διαμονής.</a:t>
            </a:r>
            <a:r>
              <a:rPr lang="el-GR" sz="2000" dirty="0"/>
              <a:t> </a:t>
            </a:r>
          </a:p>
          <a:p>
            <a:endParaRPr lang="el-GR" sz="2000" dirty="0"/>
          </a:p>
          <a:p>
            <a:r>
              <a:rPr lang="el-GR" sz="2000" dirty="0"/>
              <a:t>Στις παραπάνω </a:t>
            </a:r>
            <a:r>
              <a:rPr lang="el-GR" sz="2000" b="1" dirty="0"/>
              <a:t>περιπτώσεις ο εργαζόμενος ειδοποιεί τον υπεύθυνο για την εφαρμογή του σχεδίου διαχείρισης ύποπτου κρούσματος του καταλύματος.</a:t>
            </a:r>
            <a:endParaRPr lang="en-GB" sz="2000" b="1" dirty="0"/>
          </a:p>
        </p:txBody>
      </p:sp>
      <p:sp>
        <p:nvSpPr>
          <p:cNvPr id="4" name="Ορθογώνιο 3"/>
          <p:cNvSpPr/>
          <p:nvPr/>
        </p:nvSpPr>
        <p:spPr>
          <a:xfrm>
            <a:off x="6012160"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233032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Θ</a:t>
            </a:r>
            <a:r>
              <a:rPr lang="en-US" sz="3200" b="1" dirty="0" err="1"/>
              <a:t>ερμομέτρηση</a:t>
            </a:r>
            <a:r>
              <a:rPr lang="en-US" sz="3200" b="1" dirty="0"/>
              <a:t> </a:t>
            </a:r>
            <a:endParaRPr lang="en-GB" sz="3200" b="1" dirty="0"/>
          </a:p>
        </p:txBody>
      </p:sp>
      <p:sp>
        <p:nvSpPr>
          <p:cNvPr id="3" name="Θέση περιεχομένου 2"/>
          <p:cNvSpPr>
            <a:spLocks noGrp="1"/>
          </p:cNvSpPr>
          <p:nvPr>
            <p:ph idx="1"/>
          </p:nvPr>
        </p:nvSpPr>
        <p:spPr/>
        <p:txBody>
          <a:bodyPr>
            <a:normAutofit/>
          </a:bodyPr>
          <a:lstStyle/>
          <a:p>
            <a:endParaRPr lang="el-GR" sz="2400" dirty="0"/>
          </a:p>
          <a:p>
            <a:r>
              <a:rPr lang="el-GR" sz="2400" dirty="0"/>
              <a:t>Στο πλαίσιο της ατομικής ευθύνης, το  προσωπικό </a:t>
            </a:r>
            <a:r>
              <a:rPr lang="el-GR" sz="2400" b="1" dirty="0"/>
              <a:t>θερμομετριέται κάθε πρωί</a:t>
            </a:r>
            <a:r>
              <a:rPr lang="el-GR" sz="2400" dirty="0"/>
              <a:t>. </a:t>
            </a:r>
          </a:p>
          <a:p>
            <a:endParaRPr lang="en-US" sz="2400" dirty="0"/>
          </a:p>
          <a:p>
            <a:r>
              <a:rPr lang="el-GR" sz="2400" dirty="0"/>
              <a:t>Ενδελεχής έλεγχος του προσωπικού μπορεί να ακολουθήσει συναρτήσει της επιδημιολογικής εικόνας της τοπικής κοινότητας / περιοχής.</a:t>
            </a:r>
            <a:endParaRPr lang="en-GB" sz="2400" dirty="0"/>
          </a:p>
        </p:txBody>
      </p:sp>
      <p:sp>
        <p:nvSpPr>
          <p:cNvPr id="4" name="Ορθογώνιο 3"/>
          <p:cNvSpPr/>
          <p:nvPr/>
        </p:nvSpPr>
        <p:spPr>
          <a:xfrm>
            <a:off x="6218018" y="6165304"/>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val="163666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365104"/>
            <a:ext cx="8208912" cy="4340239"/>
          </a:xfrm>
        </p:spPr>
        <p:txBody>
          <a:bodyPr>
            <a:normAutofit/>
          </a:bodyPr>
          <a:lstStyle/>
          <a:p>
            <a:r>
              <a:rPr lang="el-GR" dirty="0"/>
              <a:t>Ε</a:t>
            </a:r>
            <a:r>
              <a:rPr lang="en-US" dirty="0" err="1"/>
              <a:t>ιδικ</a:t>
            </a:r>
            <a:r>
              <a:rPr lang="el-GR" dirty="0"/>
              <a:t>α</a:t>
            </a:r>
            <a:r>
              <a:rPr lang="en-US" dirty="0"/>
              <a:t> π</a:t>
            </a:r>
            <a:r>
              <a:rPr lang="en-US" dirty="0" err="1"/>
              <a:t>ρωτοκολλ</a:t>
            </a:r>
            <a:r>
              <a:rPr lang="en-US" dirty="0"/>
              <a:t>α ανα </a:t>
            </a:r>
            <a:r>
              <a:rPr lang="el-GR" dirty="0" err="1"/>
              <a:t>υπηρεσια</a:t>
            </a:r>
            <a:r>
              <a:rPr lang="el-GR" dirty="0"/>
              <a:t> –</a:t>
            </a:r>
            <a:r>
              <a:rPr lang="el-GR" dirty="0" err="1"/>
              <a:t>τμημα</a:t>
            </a:r>
            <a:r>
              <a:rPr lang="el-GR" dirty="0"/>
              <a:t> του </a:t>
            </a:r>
            <a:r>
              <a:rPr lang="el-GR" dirty="0" err="1"/>
              <a:t>καταλυματο</a:t>
            </a:r>
            <a:r>
              <a:rPr lang="en-US" dirty="0"/>
              <a:t>σ</a:t>
            </a:r>
            <a:endParaRPr lang="en-GB" dirty="0"/>
          </a:p>
        </p:txBody>
      </p:sp>
    </p:spTree>
    <p:extLst>
      <p:ext uri="{BB962C8B-B14F-4D97-AF65-F5344CB8AC3E}">
        <p14:creationId xmlns:p14="http://schemas.microsoft.com/office/powerpoint/2010/main" val="666820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Πρωτόκολλο υπηρεσίας υποδοχής (</a:t>
            </a:r>
            <a:r>
              <a:rPr lang="en-GB" sz="3200" b="1" dirty="0"/>
              <a:t>reception/concierge)</a:t>
            </a:r>
          </a:p>
        </p:txBody>
      </p:sp>
      <p:sp>
        <p:nvSpPr>
          <p:cNvPr id="5" name="Θέση περιεχομένου 4"/>
          <p:cNvSpPr>
            <a:spLocks noGrp="1"/>
          </p:cNvSpPr>
          <p:nvPr>
            <p:ph idx="1"/>
          </p:nvPr>
        </p:nvSpPr>
        <p:spPr>
          <a:xfrm>
            <a:off x="457200" y="1600200"/>
            <a:ext cx="8219256" cy="4277072"/>
          </a:xfrm>
        </p:spPr>
        <p:txBody>
          <a:bodyPr>
            <a:normAutofit/>
          </a:bodyPr>
          <a:lstStyle/>
          <a:p>
            <a:r>
              <a:rPr lang="el-GR" sz="2000" dirty="0"/>
              <a:t>Το προσωπικό </a:t>
            </a:r>
            <a:r>
              <a:rPr lang="el-GR" sz="2000" b="1" dirty="0"/>
              <a:t>τηρεί τα βασικά μέτρα αποφυγής μετάδοσης του </a:t>
            </a:r>
            <a:r>
              <a:rPr lang="el-GR" sz="2000" b="1" dirty="0" err="1"/>
              <a:t>κορωνοϊού</a:t>
            </a:r>
            <a:r>
              <a:rPr lang="el-GR" sz="2000" b="1" dirty="0"/>
              <a:t>  - COVID-19</a:t>
            </a:r>
          </a:p>
          <a:p>
            <a:endParaRPr lang="en-US" sz="2000" b="1" dirty="0"/>
          </a:p>
          <a:p>
            <a:r>
              <a:rPr lang="el-GR" sz="2000" b="1" dirty="0"/>
              <a:t>Ειδικός εξοπλισμός (</a:t>
            </a:r>
            <a:r>
              <a:rPr lang="el-GR" sz="2000" b="1" dirty="0" err="1"/>
              <a:t>medical</a:t>
            </a:r>
            <a:r>
              <a:rPr lang="el-GR" sz="2000" b="1" dirty="0"/>
              <a:t> </a:t>
            </a:r>
            <a:r>
              <a:rPr lang="el-GR" sz="2000" b="1" dirty="0" err="1"/>
              <a:t>kit</a:t>
            </a:r>
            <a:r>
              <a:rPr lang="el-GR" sz="2000" b="1" dirty="0"/>
              <a:t>)</a:t>
            </a:r>
            <a:r>
              <a:rPr lang="el-GR" sz="2000" dirty="0"/>
              <a:t> για την περίπτωση εμφάνισης ύποπτου κρούσματος, όπως γάντια και μάσκες μιας χρήσης, αντισηπτικά, καθαριστικά μαντηλάκια, ποδιά, μακρυμάνικη ρόμπα, θερμόμετρο </a:t>
            </a:r>
            <a:r>
              <a:rPr lang="el-GR" sz="2000" dirty="0" err="1"/>
              <a:t>υπερύθρων</a:t>
            </a:r>
            <a:r>
              <a:rPr lang="el-GR" sz="2000" dirty="0"/>
              <a:t>.</a:t>
            </a:r>
          </a:p>
          <a:p>
            <a:endParaRPr lang="en-US" sz="2000" dirty="0"/>
          </a:p>
          <a:p>
            <a:r>
              <a:rPr lang="el-GR" sz="2000" b="1" dirty="0"/>
              <a:t>Αντισηπτικό για χρήση από τον πελάτη </a:t>
            </a:r>
            <a:r>
              <a:rPr lang="el-GR" sz="2000" dirty="0"/>
              <a:t>(σταθερές ή μη συσκευές) στην υποδοχή (</a:t>
            </a:r>
            <a:r>
              <a:rPr lang="el-GR" sz="2000" dirty="0" err="1"/>
              <a:t>reception</a:t>
            </a:r>
            <a:r>
              <a:rPr lang="el-GR" sz="2000" dirty="0"/>
              <a:t> </a:t>
            </a:r>
            <a:r>
              <a:rPr lang="el-GR" sz="2000" dirty="0" err="1"/>
              <a:t>desk</a:t>
            </a:r>
            <a:r>
              <a:rPr lang="el-GR" sz="2000" dirty="0"/>
              <a:t>) </a:t>
            </a:r>
          </a:p>
          <a:p>
            <a:endParaRPr lang="el-GR" sz="2000" dirty="0"/>
          </a:p>
          <a:p>
            <a:endParaRPr lang="el-GR" sz="2000" b="1" dirty="0"/>
          </a:p>
          <a:p>
            <a:endParaRPr lang="el-GR" sz="2000" dirty="0"/>
          </a:p>
          <a:p>
            <a:pPr marL="0" indent="0">
              <a:buNone/>
            </a:pPr>
            <a:endParaRPr lang="en-GB" sz="2000" dirty="0"/>
          </a:p>
        </p:txBody>
      </p:sp>
      <p:sp>
        <p:nvSpPr>
          <p:cNvPr id="6" name="Ορθογώνιο 5">
            <a:extLst>
              <a:ext uri="{FF2B5EF4-FFF2-40B4-BE49-F238E27FC236}">
                <a16:creationId xmlns:a16="http://schemas.microsoft.com/office/drawing/2014/main" id="{84472985-C499-4C32-B2C6-5F8A7CFF74F1}"/>
              </a:ext>
            </a:extLst>
          </p:cNvPr>
          <p:cNvSpPr/>
          <p:nvPr/>
        </p:nvSpPr>
        <p:spPr>
          <a:xfrm>
            <a:off x="6228184" y="63813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961600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395536" y="1417637"/>
            <a:ext cx="8424936" cy="5055385"/>
          </a:xfrm>
        </p:spPr>
        <p:txBody>
          <a:bodyPr>
            <a:normAutofit/>
          </a:bodyPr>
          <a:lstStyle/>
          <a:p>
            <a:endParaRPr lang="el-GR" sz="2000" b="1" dirty="0"/>
          </a:p>
          <a:p>
            <a:r>
              <a:rPr lang="el-GR" sz="2000" b="1" dirty="0"/>
              <a:t>Τακτική απολύμανση των επιφανειών της υποδοχής (</a:t>
            </a:r>
            <a:r>
              <a:rPr lang="el-GR" sz="2000" b="1" dirty="0" err="1"/>
              <a:t>reception</a:t>
            </a:r>
            <a:r>
              <a:rPr lang="el-GR" sz="2000" b="1" dirty="0"/>
              <a:t> </a:t>
            </a:r>
            <a:r>
              <a:rPr lang="el-GR" sz="2000" b="1" dirty="0" err="1"/>
              <a:t>desk</a:t>
            </a:r>
            <a:r>
              <a:rPr lang="el-GR" sz="2000" b="1" dirty="0"/>
              <a:t>)</a:t>
            </a:r>
          </a:p>
          <a:p>
            <a:endParaRPr lang="el-GR" sz="2000" b="1" dirty="0"/>
          </a:p>
          <a:p>
            <a:r>
              <a:rPr lang="el-GR" sz="2000" b="1" dirty="0"/>
              <a:t>Κατάλληλη διαμόρφωση της υποδοχής </a:t>
            </a:r>
            <a:r>
              <a:rPr lang="el-GR" sz="2000" dirty="0"/>
              <a:t>(</a:t>
            </a:r>
            <a:r>
              <a:rPr lang="el-GR" sz="2000" dirty="0" err="1"/>
              <a:t>reception</a:t>
            </a:r>
            <a:r>
              <a:rPr lang="el-GR" sz="2000" dirty="0"/>
              <a:t> </a:t>
            </a:r>
            <a:r>
              <a:rPr lang="el-GR" sz="2000" dirty="0" err="1"/>
              <a:t>desk</a:t>
            </a:r>
            <a:r>
              <a:rPr lang="el-GR" sz="2000" dirty="0"/>
              <a:t>), προσθήκη </a:t>
            </a:r>
            <a:r>
              <a:rPr lang="el-GR" sz="2000" dirty="0" err="1"/>
              <a:t>επιδαπέδιας</a:t>
            </a:r>
            <a:r>
              <a:rPr lang="el-GR" sz="2000" dirty="0"/>
              <a:t> σήμανσης σε απόσταση δύο μέτρων όπου θα στέκεται ο πελάτης /κατάλληλη σήμανση αποστάσεων στο χώρο αναμονής, κατάλληλη διάταξη των επίπλων και ορθή διαχείριση της ουράς με στόχο τη μείωση του χρόνου αναμονής</a:t>
            </a:r>
          </a:p>
          <a:p>
            <a:endParaRPr lang="el-GR" sz="2000" dirty="0"/>
          </a:p>
          <a:p>
            <a:r>
              <a:rPr lang="el-GR" sz="2000" b="1" dirty="0"/>
              <a:t>Αποφυγή συνωστισμού </a:t>
            </a:r>
            <a:r>
              <a:rPr lang="el-GR" sz="2000" dirty="0"/>
              <a:t>κατά το </a:t>
            </a:r>
            <a:r>
              <a:rPr lang="el-GR" sz="2000" dirty="0" err="1"/>
              <a:t>check</a:t>
            </a:r>
            <a:r>
              <a:rPr lang="el-GR" sz="2000" dirty="0"/>
              <a:t>-</a:t>
            </a:r>
            <a:r>
              <a:rPr lang="el-GR" sz="2000" dirty="0" err="1"/>
              <a:t>in</a:t>
            </a:r>
            <a:r>
              <a:rPr lang="el-GR" sz="2000" dirty="0"/>
              <a:t>/</a:t>
            </a:r>
            <a:r>
              <a:rPr lang="el-GR" sz="2000" dirty="0" err="1"/>
              <a:t>check</a:t>
            </a:r>
            <a:r>
              <a:rPr lang="el-GR" sz="2000" dirty="0"/>
              <a:t>-</a:t>
            </a:r>
            <a:r>
              <a:rPr lang="el-GR" sz="2000" dirty="0" err="1"/>
              <a:t>out</a:t>
            </a:r>
            <a:r>
              <a:rPr lang="el-GR" sz="2000" dirty="0"/>
              <a:t> – τήρηση αποστάσεων</a:t>
            </a:r>
          </a:p>
          <a:p>
            <a:endParaRPr lang="en-GB" sz="2000" dirty="0"/>
          </a:p>
        </p:txBody>
      </p:sp>
      <p:sp>
        <p:nvSpPr>
          <p:cNvPr id="7" name="Ορθογώνιο 6">
            <a:extLst>
              <a:ext uri="{FF2B5EF4-FFF2-40B4-BE49-F238E27FC236}">
                <a16:creationId xmlns:a16="http://schemas.microsoft.com/office/drawing/2014/main" id="{71F1C931-1D50-482E-9F10-1ACDDC50DC1E}"/>
              </a:ext>
            </a:extLst>
          </p:cNvPr>
          <p:cNvSpPr/>
          <p:nvPr/>
        </p:nvSpPr>
        <p:spPr>
          <a:xfrm>
            <a:off x="6228184" y="63813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4" name="Τίτλος 1">
            <a:extLst>
              <a:ext uri="{FF2B5EF4-FFF2-40B4-BE49-F238E27FC236}">
                <a16:creationId xmlns:a16="http://schemas.microsoft.com/office/drawing/2014/main" id="{A7197A1E-F762-4D80-8313-B437BFFE9995}"/>
              </a:ext>
            </a:extLst>
          </p:cNvPr>
          <p:cNvSpPr>
            <a:spLocks noGrp="1"/>
          </p:cNvSpPr>
          <p:nvPr>
            <p:ph type="title"/>
          </p:nvPr>
        </p:nvSpPr>
        <p:spPr>
          <a:xfrm>
            <a:off x="457200" y="274638"/>
            <a:ext cx="8229600" cy="1143000"/>
          </a:xfrm>
        </p:spPr>
        <p:txBody>
          <a:bodyPr>
            <a:noAutofit/>
          </a:bodyPr>
          <a:lstStyle/>
          <a:p>
            <a:r>
              <a:rPr lang="el-GR" sz="3200" b="1" dirty="0"/>
              <a:t>Πρωτόκολλο υπηρεσίας υποδοχής (</a:t>
            </a:r>
            <a:r>
              <a:rPr lang="en-GB" sz="3200" b="1" dirty="0"/>
              <a:t>reception/concierge)</a:t>
            </a:r>
          </a:p>
        </p:txBody>
      </p:sp>
    </p:spTree>
    <p:extLst>
      <p:ext uri="{BB962C8B-B14F-4D97-AF65-F5344CB8AC3E}">
        <p14:creationId xmlns:p14="http://schemas.microsoft.com/office/powerpoint/2010/main" val="353573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200" y="1844824"/>
            <a:ext cx="8435280" cy="6120680"/>
          </a:xfrm>
        </p:spPr>
        <p:txBody>
          <a:bodyPr>
            <a:normAutofit/>
          </a:bodyPr>
          <a:lstStyle/>
          <a:p>
            <a:r>
              <a:rPr lang="el-GR" sz="2400" b="1" dirty="0"/>
              <a:t>Απολύμανση των </a:t>
            </a:r>
            <a:r>
              <a:rPr lang="el-GR" sz="2400" b="1" dirty="0" err="1"/>
              <a:t>key</a:t>
            </a:r>
            <a:r>
              <a:rPr lang="el-GR" sz="2400" b="1" dirty="0"/>
              <a:t> </a:t>
            </a:r>
            <a:r>
              <a:rPr lang="el-GR" sz="2400" b="1" dirty="0" err="1"/>
              <a:t>cards</a:t>
            </a:r>
            <a:r>
              <a:rPr lang="el-GR" sz="2400" b="1" dirty="0"/>
              <a:t> και κλειδιών </a:t>
            </a:r>
            <a:r>
              <a:rPr lang="el-GR" sz="2400" dirty="0"/>
              <a:t>–τοποθέτησή τους σε ειδικό δοχείο προς απολύμανση.</a:t>
            </a:r>
          </a:p>
          <a:p>
            <a:r>
              <a:rPr lang="el-GR" sz="2400" b="1" dirty="0"/>
              <a:t>Διεύρυνση διάρκειας </a:t>
            </a:r>
            <a:r>
              <a:rPr lang="el-GR" sz="2400" b="1" dirty="0" err="1"/>
              <a:t>check</a:t>
            </a:r>
            <a:r>
              <a:rPr lang="el-GR" sz="2400" b="1" dirty="0"/>
              <a:t>-</a:t>
            </a:r>
            <a:r>
              <a:rPr lang="el-GR" sz="2400" b="1" dirty="0" err="1"/>
              <a:t>out</a:t>
            </a:r>
            <a:r>
              <a:rPr lang="el-GR" sz="2400" b="1" dirty="0"/>
              <a:t> και </a:t>
            </a:r>
            <a:r>
              <a:rPr lang="el-GR" sz="2400" b="1" dirty="0" err="1"/>
              <a:t>check</a:t>
            </a:r>
            <a:r>
              <a:rPr lang="el-GR" sz="2400" b="1" dirty="0"/>
              <a:t>-</a:t>
            </a:r>
            <a:r>
              <a:rPr lang="el-GR" sz="2400" b="1" dirty="0" err="1"/>
              <a:t>in</a:t>
            </a:r>
            <a:r>
              <a:rPr lang="el-GR" sz="2400" b="1" dirty="0"/>
              <a:t> μεταξύ των διαμονών </a:t>
            </a:r>
            <a:r>
              <a:rPr lang="el-GR" sz="2400" dirty="0"/>
              <a:t>(</a:t>
            </a:r>
            <a:r>
              <a:rPr lang="el-GR" sz="2400" dirty="0" err="1"/>
              <a:t>check</a:t>
            </a:r>
            <a:r>
              <a:rPr lang="el-GR" sz="2400" dirty="0"/>
              <a:t> </a:t>
            </a:r>
            <a:r>
              <a:rPr lang="el-GR" sz="2400" dirty="0" err="1"/>
              <a:t>out</a:t>
            </a:r>
            <a:r>
              <a:rPr lang="el-GR" sz="2400" dirty="0"/>
              <a:t> μέχρι τις 11.00 πμ και </a:t>
            </a:r>
            <a:r>
              <a:rPr lang="el-GR" sz="2400" dirty="0" err="1"/>
              <a:t>check</a:t>
            </a:r>
            <a:r>
              <a:rPr lang="el-GR" sz="2400" dirty="0"/>
              <a:t> </a:t>
            </a:r>
            <a:r>
              <a:rPr lang="el-GR" sz="2400" dirty="0" err="1"/>
              <a:t>in</a:t>
            </a:r>
            <a:r>
              <a:rPr lang="el-GR" sz="2400" dirty="0"/>
              <a:t> από τις 3.00 μμ). </a:t>
            </a:r>
            <a:endParaRPr lang="en-US" sz="2400" dirty="0"/>
          </a:p>
          <a:p>
            <a:pPr lvl="1"/>
            <a:r>
              <a:rPr lang="el-GR" sz="2000" dirty="0"/>
              <a:t>Η μεταβολή αυτή της χρονικής διάρκειας που μεσολαβεί μεταξύ κάθε </a:t>
            </a:r>
            <a:r>
              <a:rPr lang="el-GR" sz="2000" dirty="0" err="1"/>
              <a:t>check</a:t>
            </a:r>
            <a:r>
              <a:rPr lang="el-GR" sz="2000" dirty="0"/>
              <a:t> </a:t>
            </a:r>
            <a:r>
              <a:rPr lang="el-GR" sz="2000" dirty="0" err="1"/>
              <a:t>in</a:t>
            </a:r>
            <a:r>
              <a:rPr lang="el-GR" sz="2000" dirty="0"/>
              <a:t> και </a:t>
            </a:r>
            <a:r>
              <a:rPr lang="el-GR" sz="2000" dirty="0" err="1"/>
              <a:t>check</a:t>
            </a:r>
            <a:r>
              <a:rPr lang="el-GR" sz="2000" dirty="0"/>
              <a:t> </a:t>
            </a:r>
            <a:r>
              <a:rPr lang="el-GR" sz="2000" dirty="0" err="1"/>
              <a:t>out</a:t>
            </a:r>
            <a:r>
              <a:rPr lang="el-GR" sz="2000" dirty="0"/>
              <a:t> είναι υποχρεωτική για να διασφαλίζεται ότι μεταξύ διαφορετικών πελατών το δωμάτιο καθαρίζεται και απολυμαίνεται επιμελώς, καθώς και ότι ακολουθείται επαρκής φυσικός αερισμός του χώρου.</a:t>
            </a:r>
          </a:p>
          <a:p>
            <a:r>
              <a:rPr lang="el-GR" sz="2400" b="1" dirty="0"/>
              <a:t>Απαγόρευση εισόδου στα δωμάτια σε μη διαμένοντες</a:t>
            </a:r>
            <a:r>
              <a:rPr lang="el-GR" sz="2400" dirty="0"/>
              <a:t>.</a:t>
            </a:r>
          </a:p>
          <a:p>
            <a:endParaRPr lang="en-GB" sz="2400" dirty="0"/>
          </a:p>
        </p:txBody>
      </p:sp>
      <p:sp>
        <p:nvSpPr>
          <p:cNvPr id="4" name="Ορθογώνιο 3"/>
          <p:cNvSpPr/>
          <p:nvPr/>
        </p:nvSpPr>
        <p:spPr>
          <a:xfrm>
            <a:off x="6228184" y="63813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6" name="Τίτλος 1">
            <a:extLst>
              <a:ext uri="{FF2B5EF4-FFF2-40B4-BE49-F238E27FC236}">
                <a16:creationId xmlns:a16="http://schemas.microsoft.com/office/drawing/2014/main" id="{37F3F5D0-2B8E-4946-A288-35A1CA436D50}"/>
              </a:ext>
            </a:extLst>
          </p:cNvPr>
          <p:cNvSpPr>
            <a:spLocks noGrp="1"/>
          </p:cNvSpPr>
          <p:nvPr>
            <p:ph type="title"/>
          </p:nvPr>
        </p:nvSpPr>
        <p:spPr>
          <a:xfrm>
            <a:off x="457200" y="274638"/>
            <a:ext cx="8229600" cy="1143000"/>
          </a:xfrm>
        </p:spPr>
        <p:txBody>
          <a:bodyPr>
            <a:noAutofit/>
          </a:bodyPr>
          <a:lstStyle/>
          <a:p>
            <a:r>
              <a:rPr lang="el-GR" sz="3200" b="1" dirty="0"/>
              <a:t>Πρωτόκολλο υπηρεσίας υποδοχής (</a:t>
            </a:r>
            <a:r>
              <a:rPr lang="en-GB" sz="3200" b="1" dirty="0"/>
              <a:t>reception/concierge)</a:t>
            </a:r>
          </a:p>
        </p:txBody>
      </p:sp>
    </p:spTree>
    <p:extLst>
      <p:ext uri="{BB962C8B-B14F-4D97-AF65-F5344CB8AC3E}">
        <p14:creationId xmlns:p14="http://schemas.microsoft.com/office/powerpoint/2010/main" val="295295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395536" y="332656"/>
            <a:ext cx="8280920" cy="6192688"/>
          </a:xfrm>
        </p:spPr>
        <p:txBody>
          <a:bodyPr>
            <a:normAutofit fontScale="55000" lnSpcReduction="20000"/>
          </a:bodyPr>
          <a:lstStyle/>
          <a:p>
            <a:r>
              <a:rPr lang="el-GR" b="1" dirty="0"/>
              <a:t>Αποφυγή τοποθέτησης σε θέσεις υποδοχής ατόμων που ανήκουν στις ευπαθείς ομάδες του πληθυσμού.</a:t>
            </a:r>
          </a:p>
          <a:p>
            <a:r>
              <a:rPr lang="el-GR" dirty="0"/>
              <a:t>Όταν ζητείται, να υπάρχει δυνατότητα: </a:t>
            </a:r>
            <a:endParaRPr lang="en-US" dirty="0"/>
          </a:p>
          <a:p>
            <a:pPr lvl="1"/>
            <a:r>
              <a:rPr lang="el-GR" dirty="0"/>
              <a:t>α) ενημέρωσης επισκεπτών για την πολιτική του καταλύματος και τα μέτρα που έχει λάβει για την αντιμετώπιση τυχόν περιστατικών, </a:t>
            </a:r>
            <a:endParaRPr lang="en-US" dirty="0"/>
          </a:p>
          <a:p>
            <a:pPr lvl="1"/>
            <a:r>
              <a:rPr lang="el-GR" dirty="0"/>
              <a:t>β) παροχής χρήσιμων πληροφοριών για </a:t>
            </a:r>
            <a:r>
              <a:rPr lang="el-GR" dirty="0" err="1"/>
              <a:t>παρόχους</a:t>
            </a:r>
            <a:r>
              <a:rPr lang="el-GR" dirty="0"/>
              <a:t> υγείας, φαρμακεία κτλ στην περιοχή ή/και εντός του καταλύματος και</a:t>
            </a:r>
            <a:endParaRPr lang="en-US" dirty="0"/>
          </a:p>
          <a:p>
            <a:pPr lvl="1"/>
            <a:r>
              <a:rPr lang="el-GR" dirty="0"/>
              <a:t>γ) παροχής Μ.Α.Π.</a:t>
            </a:r>
          </a:p>
          <a:p>
            <a:r>
              <a:rPr lang="el-GR" b="1" dirty="0"/>
              <a:t>Ανάρτηση ενημερωτικής πινακίδας (</a:t>
            </a:r>
            <a:r>
              <a:rPr lang="el-GR" b="1" dirty="0" err="1"/>
              <a:t>banner</a:t>
            </a:r>
            <a:r>
              <a:rPr lang="el-GR" b="1" dirty="0"/>
              <a:t>)  </a:t>
            </a:r>
            <a:r>
              <a:rPr lang="el-GR" dirty="0"/>
              <a:t>βασικών υγειονομικών οδηγιών μεταφρασμένων σε αγγλικά, γαλλικά, γερμανικά. Συμπληρωματικά, η παροχή των οδηγιών αυτών μέσω ανάπτυξης εφαρμογής σε κινητά τηλέφωνα.</a:t>
            </a:r>
            <a:endParaRPr lang="en-US" dirty="0"/>
          </a:p>
          <a:p>
            <a:r>
              <a:rPr lang="el-GR" b="1" dirty="0"/>
              <a:t>Το προσωπικό πρέπει να μπορεί να αναγνωρίζει συμπτώματα πελατών και να το αναφέρει αμελλητί στον συντονιστή του σχεδίου δράσης ή στον υπεύθυνο εφαρμογής του σχεδίου διαχείρισης ύποπτου κρούσματος</a:t>
            </a:r>
          </a:p>
          <a:p>
            <a:r>
              <a:rPr lang="el-GR" b="1" dirty="0"/>
              <a:t>Χρήση </a:t>
            </a:r>
            <a:r>
              <a:rPr lang="el-GR" b="1" dirty="0" err="1"/>
              <a:t>plexiglass</a:t>
            </a:r>
            <a:r>
              <a:rPr lang="el-GR" b="1" dirty="0"/>
              <a:t> </a:t>
            </a:r>
            <a:r>
              <a:rPr lang="el-GR" dirty="0"/>
              <a:t>στην υποδοχή (τοποθέτηση </a:t>
            </a:r>
            <a:r>
              <a:rPr lang="el-GR" dirty="0" err="1"/>
              <a:t>πολυκαρβονικού</a:t>
            </a:r>
            <a:r>
              <a:rPr lang="el-GR" dirty="0"/>
              <a:t> υλικού).</a:t>
            </a:r>
            <a:endParaRPr lang="en-US" dirty="0"/>
          </a:p>
          <a:p>
            <a:r>
              <a:rPr lang="el-GR" b="1" dirty="0" err="1"/>
              <a:t>Check</a:t>
            </a:r>
            <a:r>
              <a:rPr lang="el-GR" b="1" dirty="0"/>
              <a:t>-</a:t>
            </a:r>
            <a:r>
              <a:rPr lang="el-GR" b="1" dirty="0" err="1"/>
              <a:t>in</a:t>
            </a:r>
            <a:r>
              <a:rPr lang="el-GR" b="1" dirty="0"/>
              <a:t> σε υπαίθριο χώρο</a:t>
            </a:r>
            <a:r>
              <a:rPr lang="el-GR" dirty="0"/>
              <a:t>.</a:t>
            </a:r>
          </a:p>
          <a:p>
            <a:r>
              <a:rPr lang="el-GR" b="1" dirty="0"/>
              <a:t>Ηλεκτρονική πληρωμή των δαπανών διαμονής, ηλεκτρονική αποστολή λογαριασμών, τιμολογίων και αποδείξεων.</a:t>
            </a:r>
          </a:p>
          <a:p>
            <a:r>
              <a:rPr lang="el-GR" b="1" dirty="0"/>
              <a:t>Χρήση ηλεκτρονικών εναλλακτικών </a:t>
            </a:r>
            <a:r>
              <a:rPr lang="el-GR" dirty="0"/>
              <a:t>για το </a:t>
            </a:r>
            <a:r>
              <a:rPr lang="el-GR" dirty="0" err="1"/>
              <a:t>check</a:t>
            </a:r>
            <a:r>
              <a:rPr lang="el-GR" dirty="0"/>
              <a:t>-</a:t>
            </a:r>
            <a:r>
              <a:rPr lang="el-GR" dirty="0" err="1"/>
              <a:t>in</a:t>
            </a:r>
            <a:r>
              <a:rPr lang="el-GR" dirty="0"/>
              <a:t>/</a:t>
            </a:r>
            <a:r>
              <a:rPr lang="el-GR" dirty="0" err="1"/>
              <a:t>check</a:t>
            </a:r>
            <a:r>
              <a:rPr lang="el-GR" dirty="0"/>
              <a:t>-</a:t>
            </a:r>
            <a:r>
              <a:rPr lang="el-GR" dirty="0" err="1"/>
              <a:t>out</a:t>
            </a:r>
            <a:r>
              <a:rPr lang="el-GR" dirty="0"/>
              <a:t> (πχ. </a:t>
            </a:r>
            <a:r>
              <a:rPr lang="el-GR" dirty="0" err="1"/>
              <a:t>mobile</a:t>
            </a:r>
            <a:r>
              <a:rPr lang="el-GR" dirty="0"/>
              <a:t> </a:t>
            </a:r>
            <a:r>
              <a:rPr lang="el-GR" dirty="0" err="1"/>
              <a:t>concierge</a:t>
            </a:r>
            <a:r>
              <a:rPr lang="el-GR" dirty="0"/>
              <a:t>, χρήση </a:t>
            </a:r>
            <a:r>
              <a:rPr lang="el-GR" dirty="0" err="1"/>
              <a:t>tablets</a:t>
            </a:r>
            <a:r>
              <a:rPr lang="el-GR" dirty="0"/>
              <a:t> που μπορούν να απολυμανθούν μετά από κάθε χρήση).</a:t>
            </a:r>
          </a:p>
          <a:p>
            <a:pPr marL="0" indent="0">
              <a:buNone/>
            </a:pPr>
            <a:endParaRPr lang="en-GB" dirty="0"/>
          </a:p>
        </p:txBody>
      </p:sp>
      <p:sp>
        <p:nvSpPr>
          <p:cNvPr id="6" name="Ορθογώνιο 5"/>
          <p:cNvSpPr/>
          <p:nvPr/>
        </p:nvSpPr>
        <p:spPr>
          <a:xfrm>
            <a:off x="6218018" y="6165304"/>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val="426681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200" b="1" dirty="0"/>
              <a:t>Πρωτόκολλο υπηρεσιών ορόφου, δωματίων και κοινόχρηστων χώρων (καθαριότητα- </a:t>
            </a:r>
            <a:r>
              <a:rPr lang="el-GR" sz="3200" b="1" dirty="0" err="1"/>
              <a:t>housekeeping</a:t>
            </a:r>
            <a:r>
              <a:rPr lang="el-GR" sz="3200" b="1" dirty="0"/>
              <a:t>)</a:t>
            </a:r>
            <a:endParaRPr lang="en-GB" sz="3200" b="1" dirty="0"/>
          </a:p>
        </p:txBody>
      </p:sp>
      <p:sp>
        <p:nvSpPr>
          <p:cNvPr id="3" name="Θέση περιεχομένου 2"/>
          <p:cNvSpPr>
            <a:spLocks noGrp="1"/>
          </p:cNvSpPr>
          <p:nvPr>
            <p:ph idx="1"/>
          </p:nvPr>
        </p:nvSpPr>
        <p:spPr>
          <a:xfrm>
            <a:off x="457200" y="1772816"/>
            <a:ext cx="8229600" cy="4525963"/>
          </a:xfrm>
        </p:spPr>
        <p:txBody>
          <a:bodyPr>
            <a:normAutofit/>
          </a:bodyPr>
          <a:lstStyle/>
          <a:p>
            <a:r>
              <a:rPr lang="el-GR" sz="1800" dirty="0"/>
              <a:t>Τήρηση προγράμματος καθαρισμού και απολύμανσης, σύμφωνα με τη </a:t>
            </a:r>
            <a:r>
              <a:rPr lang="el-GR" sz="1800" dirty="0">
                <a:solidFill>
                  <a:srgbClr val="FF0000"/>
                </a:solidFill>
                <a:hlinkClick r:id="rId2"/>
              </a:rPr>
              <a:t>με αρ. Δ1γ/Γ.Π/οικ 19954/20.03.2020 εγκύκλιο του Υπουργείου Υγείας «Μέτρα καθαρισμού και απολύμανσης σε χώρους και επιφάνειες κατά την εξέλιξη της πανδημίας του SARS-CoV-2» (ΑΔΑ: 6ΚΨ6465ΦΥΟ-1ΝΔ)</a:t>
            </a:r>
            <a:endParaRPr lang="en-US" sz="1800" dirty="0">
              <a:solidFill>
                <a:srgbClr val="FF0000"/>
              </a:solidFill>
            </a:endParaRPr>
          </a:p>
          <a:p>
            <a:r>
              <a:rPr lang="el-GR" sz="1800" b="1" dirty="0"/>
              <a:t>Εφαρμογή ειδικών οδηγιών καθαρισμού στην περίπτωση εμφάνισης κρούσματος σύμφωνα με τις αντίστοιχες Οδηγίες του ΕΟΔΥ</a:t>
            </a:r>
            <a:r>
              <a:rPr lang="el-GR" sz="1800" dirty="0"/>
              <a:t>.</a:t>
            </a:r>
          </a:p>
          <a:p>
            <a:r>
              <a:rPr lang="el-GR" sz="1800" b="1" dirty="0"/>
              <a:t>Ενίσχυση υπηρεσιών υγιεινής σε όλους τους κοινόχρηστους χώρους και ειδικότερα σε αντικείμενα «υψηλού κινδύνου»</a:t>
            </a:r>
            <a:r>
              <a:rPr lang="el-GR" sz="1800" dirty="0"/>
              <a:t> (πχ. πόμολα, κομβία ανελκυστήρων)</a:t>
            </a:r>
          </a:p>
          <a:p>
            <a:r>
              <a:rPr lang="el-GR" sz="1800" b="1" dirty="0"/>
              <a:t>Καθαρισμός και αερισμός δωματίου κατά τις ώρες που μεσολαβούν μεταξύ διαμονών.</a:t>
            </a:r>
          </a:p>
          <a:p>
            <a:r>
              <a:rPr lang="el-GR" sz="1800" b="1" dirty="0"/>
              <a:t>Έλεγχος λειτουργίας πλυντηρίων πιάτων και ρούχων</a:t>
            </a:r>
            <a:r>
              <a:rPr lang="el-GR" sz="1800" dirty="0"/>
              <a:t> (ως προς τη χρησιμοποιούμενη θερμοκρασία και τη δοσολογία απορρυπαντικών)</a:t>
            </a:r>
          </a:p>
        </p:txBody>
      </p:sp>
      <p:sp>
        <p:nvSpPr>
          <p:cNvPr id="7" name="Ορθογώνιο 6"/>
          <p:cNvSpPr/>
          <p:nvPr/>
        </p:nvSpPr>
        <p:spPr>
          <a:xfrm>
            <a:off x="5796136"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349138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10194"/>
            <a:ext cx="8424936" cy="6192688"/>
          </a:xfrm>
        </p:spPr>
        <p:txBody>
          <a:bodyPr>
            <a:normAutofit/>
          </a:bodyPr>
          <a:lstStyle/>
          <a:p>
            <a:pPr lvl="1"/>
            <a:endParaRPr lang="el-GR" sz="1800" dirty="0"/>
          </a:p>
          <a:p>
            <a:pPr lvl="1"/>
            <a:r>
              <a:rPr lang="el-GR" sz="1800" dirty="0"/>
              <a:t>Μη συχνός καθαρισμός δωματίου κατά τη διάρκεια της διαμονής (αποφυγή επαφής εργαζομένων καθαριότητας με πιθανό κρούσμα και περαιτέρω μετάδοση),  παρά μόνο κατόπιν αιτήματος του πελάτη.</a:t>
            </a:r>
          </a:p>
          <a:p>
            <a:pPr lvl="1"/>
            <a:endParaRPr lang="el-GR" sz="1800" dirty="0"/>
          </a:p>
          <a:p>
            <a:pPr lvl="1"/>
            <a:r>
              <a:rPr lang="el-GR" sz="1800" dirty="0"/>
              <a:t>Κατάργηση καθημερινής αλλαγής ιματισμού και πετσετών, της βραδινής ετοιμασίας παρά μόνο κατόπιν αιτήματος του πελάτη.</a:t>
            </a:r>
          </a:p>
          <a:p>
            <a:pPr lvl="1"/>
            <a:endParaRPr lang="el-GR" sz="1800" dirty="0"/>
          </a:p>
          <a:p>
            <a:pPr lvl="1"/>
            <a:r>
              <a:rPr lang="el-GR" sz="1800" dirty="0"/>
              <a:t>Επιλογή πολιτικής μεταξύ κανονικού καθαρισμού και αναμονής 24 ωρών πριν το δωμάτιο διατεθεί σε πελάτη ή σχολαστικού καθαρισμού - απολύμανσης (πχ. με </a:t>
            </a:r>
            <a:r>
              <a:rPr lang="el-GR" sz="1800" dirty="0" err="1"/>
              <a:t>ατμοκαθαριστή</a:t>
            </a:r>
            <a:r>
              <a:rPr lang="el-GR" sz="1800" dirty="0"/>
              <a:t>) στις επίμαχες επιφάνειες δωματίου και μπάνιου.</a:t>
            </a:r>
          </a:p>
          <a:p>
            <a:pPr lvl="1"/>
            <a:endParaRPr lang="el-GR" sz="1800" dirty="0"/>
          </a:p>
          <a:p>
            <a:pPr lvl="1"/>
            <a:r>
              <a:rPr lang="el-GR" sz="1800" dirty="0"/>
              <a:t>Οι υφασμάτινες επιφάνειες (πχ ταπετσαρίες επίπλων) πρέπει να καθαρίζονται με συσκευή ατμού (θερμοκρασία&gt;70°).</a:t>
            </a:r>
          </a:p>
        </p:txBody>
      </p:sp>
      <p:sp>
        <p:nvSpPr>
          <p:cNvPr id="4" name="Ορθογώνιο 3"/>
          <p:cNvSpPr/>
          <p:nvPr/>
        </p:nvSpPr>
        <p:spPr>
          <a:xfrm>
            <a:off x="5796136"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2" name="Ορθογώνιο 1">
            <a:extLst>
              <a:ext uri="{FF2B5EF4-FFF2-40B4-BE49-F238E27FC236}">
                <a16:creationId xmlns:a16="http://schemas.microsoft.com/office/drawing/2014/main" id="{A6D57CD0-722A-401A-BE18-F4F942E3929C}"/>
              </a:ext>
            </a:extLst>
          </p:cNvPr>
          <p:cNvSpPr/>
          <p:nvPr/>
        </p:nvSpPr>
        <p:spPr>
          <a:xfrm>
            <a:off x="2504672" y="341948"/>
            <a:ext cx="4134658" cy="584775"/>
          </a:xfrm>
          <a:prstGeom prst="rect">
            <a:avLst/>
          </a:prstGeom>
        </p:spPr>
        <p:txBody>
          <a:bodyPr wrap="none">
            <a:spAutoFit/>
          </a:bodyPr>
          <a:lstStyle/>
          <a:p>
            <a:pPr algn="ctr"/>
            <a:r>
              <a:rPr lang="en-US" sz="3200" b="1" dirty="0"/>
              <a:t>Καθα</a:t>
            </a:r>
            <a:r>
              <a:rPr lang="en-US" sz="3200" b="1" dirty="0" err="1"/>
              <a:t>ρισμός</a:t>
            </a:r>
            <a:r>
              <a:rPr lang="en-US" sz="3200" b="1" dirty="0"/>
              <a:t> </a:t>
            </a:r>
            <a:r>
              <a:rPr lang="en-US" sz="3200" b="1" dirty="0" err="1"/>
              <a:t>δωμ</a:t>
            </a:r>
            <a:r>
              <a:rPr lang="en-US" sz="3200" b="1" dirty="0"/>
              <a:t>ατιών</a:t>
            </a:r>
            <a:endParaRPr lang="el-GR" sz="3200" b="1" dirty="0"/>
          </a:p>
        </p:txBody>
      </p:sp>
    </p:spTree>
    <p:extLst>
      <p:ext uri="{BB962C8B-B14F-4D97-AF65-F5344CB8AC3E}">
        <p14:creationId xmlns:p14="http://schemas.microsoft.com/office/powerpoint/2010/main" val="3051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926723"/>
            <a:ext cx="8291264" cy="5433467"/>
          </a:xfrm>
        </p:spPr>
        <p:txBody>
          <a:bodyPr>
            <a:normAutofit lnSpcReduction="10000"/>
          </a:bodyPr>
          <a:lstStyle/>
          <a:p>
            <a:pPr lvl="1"/>
            <a:r>
              <a:rPr lang="el-GR" sz="1800" dirty="0"/>
              <a:t>Απομάκρυνση διακοσμητικών αντικειμένων (μαξιλαριών, κλινοσκεπασμάτων)</a:t>
            </a:r>
          </a:p>
          <a:p>
            <a:pPr lvl="1"/>
            <a:endParaRPr lang="el-GR" sz="1800" dirty="0"/>
          </a:p>
          <a:p>
            <a:pPr lvl="1"/>
            <a:r>
              <a:rPr lang="el-GR" sz="1800" dirty="0"/>
              <a:t>Απομάκρυνση κοινόχρηστων αντικειμένων πολλαπλής χρήσης, όπως μενού, περιοδικά, </a:t>
            </a:r>
            <a:r>
              <a:rPr lang="el-GR" sz="1800" dirty="0" err="1"/>
              <a:t>κλπ</a:t>
            </a:r>
            <a:endParaRPr lang="el-GR" sz="1800" dirty="0"/>
          </a:p>
          <a:p>
            <a:pPr lvl="1"/>
            <a:endParaRPr lang="el-GR" sz="1800" dirty="0"/>
          </a:p>
          <a:p>
            <a:pPr lvl="1"/>
            <a:r>
              <a:rPr lang="el-GR" sz="1800" dirty="0"/>
              <a:t>Τοποθέτηση καλύμματος μιας χρήσης στα χειριστήρια της τηλεόρασης και του κλιματιστικού.</a:t>
            </a:r>
          </a:p>
          <a:p>
            <a:pPr lvl="1"/>
            <a:endParaRPr lang="en-US" sz="1800" dirty="0"/>
          </a:p>
          <a:p>
            <a:pPr lvl="1"/>
            <a:r>
              <a:rPr lang="el-GR" sz="1800" dirty="0"/>
              <a:t>Σήμανση με στόχο την πληροφόρηση του πελάτη για το πότε και πώς καθαρίστηκε το δωμάτιο.</a:t>
            </a:r>
          </a:p>
          <a:p>
            <a:pPr lvl="1"/>
            <a:endParaRPr lang="el-GR" sz="1800" dirty="0"/>
          </a:p>
          <a:p>
            <a:pPr lvl="1"/>
            <a:r>
              <a:rPr lang="el-GR" sz="1800" dirty="0"/>
              <a:t>Τοποθέτηση ατομικών αντισηπτικών υγρών σε κάθε δωμάτιο ή συσκευής αντισηψίας.</a:t>
            </a:r>
          </a:p>
          <a:p>
            <a:pPr lvl="1"/>
            <a:endParaRPr lang="el-GR" sz="1800" dirty="0"/>
          </a:p>
          <a:p>
            <a:pPr lvl="1"/>
            <a:r>
              <a:rPr lang="el-GR" sz="1800" dirty="0"/>
              <a:t>Άνοιγμα θυρών και παραθύρων για φυσικό αερισμό του χώρου καθημερινά.</a:t>
            </a:r>
          </a:p>
          <a:p>
            <a:endParaRPr lang="el-GR" sz="2400" dirty="0"/>
          </a:p>
          <a:p>
            <a:endParaRPr lang="en-GB" sz="2400" dirty="0"/>
          </a:p>
        </p:txBody>
      </p:sp>
      <p:sp>
        <p:nvSpPr>
          <p:cNvPr id="4" name="Ορθογώνιο 3"/>
          <p:cNvSpPr/>
          <p:nvPr/>
        </p:nvSpPr>
        <p:spPr>
          <a:xfrm>
            <a:off x="5724128" y="6156051"/>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
        <p:nvSpPr>
          <p:cNvPr id="6" name="Ορθογώνιο 5">
            <a:extLst>
              <a:ext uri="{FF2B5EF4-FFF2-40B4-BE49-F238E27FC236}">
                <a16:creationId xmlns:a16="http://schemas.microsoft.com/office/drawing/2014/main" id="{3900F103-7A39-4964-9569-A51D9CA33B16}"/>
              </a:ext>
            </a:extLst>
          </p:cNvPr>
          <p:cNvSpPr/>
          <p:nvPr/>
        </p:nvSpPr>
        <p:spPr>
          <a:xfrm>
            <a:off x="2504672" y="341948"/>
            <a:ext cx="4134658" cy="584775"/>
          </a:xfrm>
          <a:prstGeom prst="rect">
            <a:avLst/>
          </a:prstGeom>
        </p:spPr>
        <p:txBody>
          <a:bodyPr wrap="none">
            <a:spAutoFit/>
          </a:bodyPr>
          <a:lstStyle/>
          <a:p>
            <a:pPr algn="ctr"/>
            <a:r>
              <a:rPr lang="en-US" sz="3200" b="1" dirty="0"/>
              <a:t>Καθα</a:t>
            </a:r>
            <a:r>
              <a:rPr lang="en-US" sz="3200" b="1" dirty="0" err="1"/>
              <a:t>ρισμός</a:t>
            </a:r>
            <a:r>
              <a:rPr lang="en-US" sz="3200" b="1" dirty="0"/>
              <a:t> </a:t>
            </a:r>
            <a:r>
              <a:rPr lang="en-US" sz="3200" b="1" dirty="0" err="1"/>
              <a:t>δωμ</a:t>
            </a:r>
            <a:r>
              <a:rPr lang="en-US" sz="3200" b="1" dirty="0"/>
              <a:t>ατιών</a:t>
            </a:r>
            <a:endParaRPr lang="el-GR" sz="3200" b="1" dirty="0"/>
          </a:p>
        </p:txBody>
      </p:sp>
    </p:spTree>
    <p:extLst>
      <p:ext uri="{BB962C8B-B14F-4D97-AF65-F5344CB8AC3E}">
        <p14:creationId xmlns:p14="http://schemas.microsoft.com/office/powerpoint/2010/main" val="389811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Ποιος είναι ο τρόπος μετάδοσης </a:t>
            </a:r>
            <a:br>
              <a:rPr lang="el-GR" sz="3200" b="1" dirty="0"/>
            </a:br>
            <a:r>
              <a:rPr lang="el-GR" sz="3200" b="1" dirty="0"/>
              <a:t>του ιού</a:t>
            </a:r>
            <a:r>
              <a:rPr lang="en-US" sz="3200" b="1" dirty="0"/>
              <a:t> SARS-CoV-2</a:t>
            </a:r>
            <a:r>
              <a:rPr lang="el-GR" sz="3200" b="1" dirty="0"/>
              <a:t>;</a:t>
            </a:r>
            <a:endParaRPr lang="en-GB" sz="3200" b="1" dirty="0"/>
          </a:p>
        </p:txBody>
      </p:sp>
      <p:sp>
        <p:nvSpPr>
          <p:cNvPr id="3" name="Θέση περιεχομένου 2"/>
          <p:cNvSpPr>
            <a:spLocks noGrp="1"/>
          </p:cNvSpPr>
          <p:nvPr>
            <p:ph idx="1"/>
          </p:nvPr>
        </p:nvSpPr>
        <p:spPr>
          <a:xfrm>
            <a:off x="251520" y="1600200"/>
            <a:ext cx="8640960" cy="2692896"/>
          </a:xfrm>
        </p:spPr>
        <p:txBody>
          <a:bodyPr>
            <a:normAutofit fontScale="55000" lnSpcReduction="20000"/>
          </a:bodyPr>
          <a:lstStyle/>
          <a:p>
            <a:r>
              <a:rPr lang="el-GR" dirty="0"/>
              <a:t>Παρόλο που ο ιός</a:t>
            </a:r>
            <a:r>
              <a:rPr lang="en-US" dirty="0"/>
              <a:t> </a:t>
            </a:r>
            <a:r>
              <a:rPr lang="en-US" b="1" dirty="0"/>
              <a:t>SARS-CoV-2</a:t>
            </a:r>
            <a:r>
              <a:rPr lang="el-GR" dirty="0"/>
              <a:t> ο οποίος προκαλεί το νόσημα </a:t>
            </a:r>
            <a:r>
              <a:rPr lang="en-US" dirty="0"/>
              <a:t>COVID-19 </a:t>
            </a:r>
            <a:r>
              <a:rPr lang="el-GR" dirty="0"/>
              <a:t>προέρχεται από τα ζώα, μεταδίδεται από άνθρωπο σε άνθρωπο.</a:t>
            </a:r>
          </a:p>
          <a:p>
            <a:r>
              <a:rPr lang="el-GR" dirty="0"/>
              <a:t>Η μετάδοση θεωρείται ότι γίνεται κυρίως </a:t>
            </a:r>
            <a:r>
              <a:rPr lang="el-GR" b="1" dirty="0"/>
              <a:t>μέσω του αναπνευστικού με σταγονίδια από το φτέρνισμα, το βήχα ή την εκπνοή</a:t>
            </a:r>
            <a:r>
              <a:rPr lang="en-US" dirty="0"/>
              <a:t> ή</a:t>
            </a:r>
            <a:r>
              <a:rPr lang="el-GR" dirty="0"/>
              <a:t> όταν οι άνθρωποι </a:t>
            </a:r>
            <a:r>
              <a:rPr lang="el-GR" b="1" dirty="0"/>
              <a:t>αλληλεπιδρούν μεταξύ τους για κάποιο χρονικό διάστημα σε κοντινή απόσταση (συνήθως λιγότερο από ένα μέτρο).</a:t>
            </a:r>
            <a:endParaRPr lang="en-US" b="1" dirty="0"/>
          </a:p>
          <a:p>
            <a:r>
              <a:rPr lang="el-GR" dirty="0"/>
              <a:t>Αυτά τα σταγονίδια μπορούν στη συνέχεια να εισπνευστούν ή να προσγειωθούν σε επιφάνειες με τις οποίες μπορεί να έρθουν σε επαφή άλλοι, οι οποίοι στη συνέχεια μπορούν να μολυνθούν όταν αγγίζουν τη μύτη, το στόμα ή τα μάτια τους.</a:t>
            </a:r>
            <a:endParaRPr lang="en-GB" dirty="0"/>
          </a:p>
        </p:txBody>
      </p:sp>
      <p:sp>
        <p:nvSpPr>
          <p:cNvPr id="4" name="TextBox 3"/>
          <p:cNvSpPr txBox="1"/>
          <p:nvPr/>
        </p:nvSpPr>
        <p:spPr>
          <a:xfrm>
            <a:off x="6114952" y="4587229"/>
            <a:ext cx="3384376" cy="1354217"/>
          </a:xfrm>
          <a:prstGeom prst="rect">
            <a:avLst/>
          </a:prstGeom>
          <a:noFill/>
        </p:spPr>
        <p:txBody>
          <a:bodyPr wrap="square" rtlCol="0">
            <a:spAutoFit/>
          </a:bodyPr>
          <a:lstStyle/>
          <a:p>
            <a:r>
              <a:rPr lang="el-GR" sz="1600" b="1" dirty="0"/>
              <a:t>Εάν αγγίξουμε</a:t>
            </a:r>
          </a:p>
          <a:p>
            <a:r>
              <a:rPr lang="el-GR" sz="1600" b="1" dirty="0"/>
              <a:t>μολυσμένες επιφάνειες</a:t>
            </a:r>
          </a:p>
          <a:p>
            <a:r>
              <a:rPr lang="el-GR" sz="1600" dirty="0"/>
              <a:t>και στη συνέχεια αγγίξουμε</a:t>
            </a:r>
          </a:p>
          <a:p>
            <a:r>
              <a:rPr lang="el-GR" sz="1600" dirty="0"/>
              <a:t>το στόμα, τη μύτη ή τα μάτια</a:t>
            </a:r>
          </a:p>
          <a:p>
            <a:r>
              <a:rPr lang="el-GR" sz="1600" dirty="0"/>
              <a:t>μας</a:t>
            </a:r>
            <a:endParaRPr lang="en-GB" sz="1600" dirty="0"/>
          </a:p>
        </p:txBody>
      </p:sp>
      <p:sp>
        <p:nvSpPr>
          <p:cNvPr id="7" name="TextBox 6"/>
          <p:cNvSpPr txBox="1"/>
          <p:nvPr/>
        </p:nvSpPr>
        <p:spPr>
          <a:xfrm>
            <a:off x="1826113" y="4575063"/>
            <a:ext cx="2991016" cy="1323439"/>
          </a:xfrm>
          <a:prstGeom prst="rect">
            <a:avLst/>
          </a:prstGeom>
          <a:noFill/>
        </p:spPr>
        <p:txBody>
          <a:bodyPr wrap="square" rtlCol="0">
            <a:spAutoFit/>
          </a:bodyPr>
          <a:lstStyle/>
          <a:p>
            <a:r>
              <a:rPr lang="el-GR" sz="1600" b="1" dirty="0"/>
              <a:t>Από άνθρωπο</a:t>
            </a:r>
            <a:r>
              <a:rPr lang="en-GB" sz="1600" b="1" dirty="0"/>
              <a:t> </a:t>
            </a:r>
            <a:r>
              <a:rPr lang="el-GR" sz="1600" b="1" dirty="0"/>
              <a:t>σε άνθρωπο </a:t>
            </a:r>
            <a:endParaRPr lang="en-GB" sz="1600" b="1" dirty="0"/>
          </a:p>
          <a:p>
            <a:r>
              <a:rPr lang="el-GR" sz="1600" dirty="0"/>
              <a:t>Εάν</a:t>
            </a:r>
            <a:r>
              <a:rPr lang="en-GB" sz="1600" dirty="0"/>
              <a:t> </a:t>
            </a:r>
            <a:r>
              <a:rPr lang="el-GR" sz="1600" dirty="0"/>
              <a:t>εισπνεύσουμε τα σταγονίδια</a:t>
            </a:r>
            <a:r>
              <a:rPr lang="en-GB" sz="1600" dirty="0"/>
              <a:t> </a:t>
            </a:r>
            <a:r>
              <a:rPr lang="el-GR" sz="1600" dirty="0"/>
              <a:t>που εκκρίνονται όταν βήχει ή</a:t>
            </a:r>
            <a:r>
              <a:rPr lang="en-GB" sz="1600" dirty="0"/>
              <a:t> </a:t>
            </a:r>
            <a:r>
              <a:rPr lang="el-GR" sz="1600" dirty="0"/>
              <a:t>φτερνίζεται κάποιος που έχει</a:t>
            </a:r>
            <a:r>
              <a:rPr lang="en-GB" sz="1600" dirty="0"/>
              <a:t> </a:t>
            </a:r>
            <a:r>
              <a:rPr lang="el-GR" sz="1600" dirty="0"/>
              <a:t>προσβληθεί από τον ιό</a:t>
            </a:r>
            <a:endParaRPr lang="en-GB" sz="1600" dirty="0"/>
          </a:p>
        </p:txBody>
      </p:sp>
      <p:pic>
        <p:nvPicPr>
          <p:cNvPr id="9" name="Picture 3">
            <a:extLst>
              <a:ext uri="{FF2B5EF4-FFF2-40B4-BE49-F238E27FC236}">
                <a16:creationId xmlns:a16="http://schemas.microsoft.com/office/drawing/2014/main" id="{F83DF22D-7CD9-422D-89F0-980D640A84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7789" y="4583549"/>
            <a:ext cx="1438324" cy="132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D65F5E74-EC4B-4133-BCE9-F905F9D376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62725" y="4580367"/>
            <a:ext cx="1252227" cy="136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52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196752"/>
            <a:ext cx="8445624" cy="5390059"/>
          </a:xfrm>
        </p:spPr>
        <p:txBody>
          <a:bodyPr>
            <a:normAutofit lnSpcReduction="10000"/>
          </a:bodyPr>
          <a:lstStyle/>
          <a:p>
            <a:pPr lvl="1"/>
            <a:r>
              <a:rPr lang="el-GR" sz="1800" dirty="0"/>
              <a:t>Τήρηση των κανόνων υγιεινής από το προσωπικό κατά τη διαλογή ακάθαρτων λινών με χρήση των ενδεδειγμένων Μ.Α.Π. (ειδικής ποδιάς μιας χρήσης πάνω από τη στολή, γαντιών και μάσκας)</a:t>
            </a:r>
          </a:p>
          <a:p>
            <a:pPr lvl="1"/>
            <a:r>
              <a:rPr lang="el-GR" sz="1800" dirty="0"/>
              <a:t>Τοποθέτηση των χρησιμοποιημένων υφασμάτων, κλινοσκεπασμάτων και πετσετών σε ειδικές, κλειστές, επισημασμένες σακούλες ή σάκους, προκειμένου να μεταφερθούν στους χώρους πλυντηρίων.</a:t>
            </a:r>
          </a:p>
          <a:p>
            <a:pPr lvl="1"/>
            <a:r>
              <a:rPr lang="el-GR" sz="1800" dirty="0"/>
              <a:t>Διαχωρισμός (σήμανση) περιοχών ακάθαρτων και καθαρών λινών.</a:t>
            </a:r>
          </a:p>
          <a:p>
            <a:pPr lvl="1"/>
            <a:r>
              <a:rPr lang="el-GR" sz="1800" dirty="0"/>
              <a:t>Απολύμανση μετά από κάθε χρήση των καροτσιών για τη μεταφορά των κλειστών σάκων με τα λινά.</a:t>
            </a:r>
          </a:p>
          <a:p>
            <a:pPr lvl="1"/>
            <a:r>
              <a:rPr lang="el-GR" sz="1800" dirty="0"/>
              <a:t>Πλύσιμο υφασμάτων, κλινοσκεπασμάτων και πετσετών σε ζεστούς κύκλους (70</a:t>
            </a:r>
            <a:r>
              <a:rPr lang="el-GR" sz="1800" baseline="30000" dirty="0"/>
              <a:t>o</a:t>
            </a:r>
            <a:r>
              <a:rPr lang="el-GR" sz="1800" dirty="0"/>
              <a:t>C ή περισσότερο) με τα συνήθη απορρυπαντικά.</a:t>
            </a:r>
          </a:p>
          <a:p>
            <a:pPr lvl="1"/>
            <a:r>
              <a:rPr lang="el-GR" sz="1800" dirty="0"/>
              <a:t>Έλεγχος τήρησης απαιτούμενων μέτρων και παράδοσης με τον κατάλληλο τρόπο σε περίπτωση που η υπηρεσία καθαρισμού του ιματισμού παρέχεται από εξωτερικό συνεργάτη.</a:t>
            </a:r>
          </a:p>
          <a:p>
            <a:pPr lvl="1"/>
            <a:r>
              <a:rPr lang="el-GR" sz="1800" dirty="0"/>
              <a:t>Μέριμνα για τη διατήρηση των καθαρών ειδών ιματισμού σε καλή και καθαρή κατάσταση κατά την αποθήκευσή τους και για τη μεταφορά τους στους χώρους χρήσης (δωμάτια, εστιατόρια κ.λπ.)</a:t>
            </a:r>
          </a:p>
          <a:p>
            <a:pPr lvl="1"/>
            <a:endParaRPr lang="en-GB" sz="2400" dirty="0"/>
          </a:p>
        </p:txBody>
      </p:sp>
      <p:sp>
        <p:nvSpPr>
          <p:cNvPr id="4" name="Ορθογώνιο 3"/>
          <p:cNvSpPr/>
          <p:nvPr/>
        </p:nvSpPr>
        <p:spPr>
          <a:xfrm>
            <a:off x="5796136"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2" name="Ορθογώνιο 1">
            <a:extLst>
              <a:ext uri="{FF2B5EF4-FFF2-40B4-BE49-F238E27FC236}">
                <a16:creationId xmlns:a16="http://schemas.microsoft.com/office/drawing/2014/main" id="{655917F2-3B59-48B2-BF6E-D35FFDA07E0F}"/>
              </a:ext>
            </a:extLst>
          </p:cNvPr>
          <p:cNvSpPr/>
          <p:nvPr/>
        </p:nvSpPr>
        <p:spPr>
          <a:xfrm>
            <a:off x="1117689" y="323364"/>
            <a:ext cx="6908623" cy="584775"/>
          </a:xfrm>
          <a:prstGeom prst="rect">
            <a:avLst/>
          </a:prstGeom>
        </p:spPr>
        <p:txBody>
          <a:bodyPr wrap="none">
            <a:spAutoFit/>
          </a:bodyPr>
          <a:lstStyle/>
          <a:p>
            <a:pPr algn="ctr"/>
            <a:r>
              <a:rPr lang="en-US" sz="3200" b="1" dirty="0"/>
              <a:t>Υ</a:t>
            </a:r>
            <a:r>
              <a:rPr lang="el-GR" sz="3200" b="1" dirty="0" err="1"/>
              <a:t>πηρεσί</a:t>
            </a:r>
            <a:r>
              <a:rPr lang="en-US" sz="3200" b="1" dirty="0" err="1"/>
              <a:t>ες</a:t>
            </a:r>
            <a:r>
              <a:rPr lang="en-US" sz="3200" b="1" dirty="0"/>
              <a:t> </a:t>
            </a:r>
            <a:r>
              <a:rPr lang="el-GR" sz="3200" b="1" dirty="0"/>
              <a:t> καθαρισμού του ιματισμού </a:t>
            </a:r>
            <a:endParaRPr lang="en-US" sz="3200" b="1" dirty="0"/>
          </a:p>
        </p:txBody>
      </p:sp>
    </p:spTree>
    <p:extLst>
      <p:ext uri="{BB962C8B-B14F-4D97-AF65-F5344CB8AC3E}">
        <p14:creationId xmlns:p14="http://schemas.microsoft.com/office/powerpoint/2010/main" val="493384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2400" b="1" dirty="0" err="1"/>
              <a:t>Εξο</a:t>
            </a:r>
            <a:r>
              <a:rPr lang="en-US" sz="2400" b="1" dirty="0"/>
              <a:t>πλισμός προσωπικού </a:t>
            </a:r>
            <a:r>
              <a:rPr lang="el-GR" sz="2400" b="1" dirty="0"/>
              <a:t>υπηρεσιών ορόφου, δωματίων και κοινόχρηστων χώρων (καθαριότητα- </a:t>
            </a:r>
            <a:r>
              <a:rPr lang="el-GR" sz="2400" b="1" dirty="0" err="1"/>
              <a:t>housekeeping</a:t>
            </a:r>
            <a:r>
              <a:rPr lang="el-GR" sz="2400" b="1" dirty="0"/>
              <a:t>)</a:t>
            </a:r>
            <a:endParaRPr lang="en-GB" sz="2400" b="1" dirty="0"/>
          </a:p>
        </p:txBody>
      </p:sp>
      <p:sp>
        <p:nvSpPr>
          <p:cNvPr id="3" name="Θέση περιεχομένου 2"/>
          <p:cNvSpPr>
            <a:spLocks noGrp="1"/>
          </p:cNvSpPr>
          <p:nvPr>
            <p:ph idx="1"/>
          </p:nvPr>
        </p:nvSpPr>
        <p:spPr>
          <a:xfrm>
            <a:off x="323528" y="1772816"/>
            <a:ext cx="8496944" cy="4680520"/>
          </a:xfrm>
        </p:spPr>
        <p:txBody>
          <a:bodyPr>
            <a:normAutofit fontScale="55000" lnSpcReduction="20000"/>
          </a:bodyPr>
          <a:lstStyle/>
          <a:p>
            <a:r>
              <a:rPr lang="el-GR" sz="3600" dirty="0"/>
              <a:t>Εξοπλισμός προσωπικού </a:t>
            </a:r>
            <a:r>
              <a:rPr lang="en-US" sz="3600" dirty="0"/>
              <a:t>θα π</a:t>
            </a:r>
            <a:r>
              <a:rPr lang="en-US" sz="3600" dirty="0" err="1"/>
              <a:t>ρέ</a:t>
            </a:r>
            <a:r>
              <a:rPr lang="en-US" sz="3600" dirty="0"/>
              <a:t>πει να περιλαμβάνει</a:t>
            </a:r>
          </a:p>
          <a:p>
            <a:pPr lvl="1"/>
            <a:r>
              <a:rPr lang="el-GR" sz="3300" dirty="0"/>
              <a:t>γάντια, </a:t>
            </a:r>
            <a:endParaRPr lang="en-US" sz="3300" dirty="0"/>
          </a:p>
          <a:p>
            <a:pPr lvl="1"/>
            <a:r>
              <a:rPr lang="el-GR" sz="3300" dirty="0"/>
              <a:t>μάσκες, </a:t>
            </a:r>
            <a:endParaRPr lang="en-US" sz="3300" dirty="0"/>
          </a:p>
          <a:p>
            <a:pPr lvl="1"/>
            <a:r>
              <a:rPr lang="el-GR" sz="3300" dirty="0"/>
              <a:t>ρόμπα,</a:t>
            </a:r>
            <a:endParaRPr lang="en-US" sz="3300" dirty="0"/>
          </a:p>
          <a:p>
            <a:pPr lvl="1"/>
            <a:r>
              <a:rPr lang="el-GR" sz="3300" dirty="0"/>
              <a:t>κλειστά παπούτσια.</a:t>
            </a:r>
            <a:endParaRPr lang="en-US" sz="3300" dirty="0"/>
          </a:p>
          <a:p>
            <a:r>
              <a:rPr lang="el-GR" sz="3600" dirty="0"/>
              <a:t>Κατά την εργασία του, το προσωπικό καθαριότητας πρέπει να τηρεί τα βασικά μέτρα αποφυγής μετάδοσης του </a:t>
            </a:r>
            <a:r>
              <a:rPr lang="el-GR" sz="3600" dirty="0" err="1"/>
              <a:t>κορωνοϊού</a:t>
            </a:r>
            <a:r>
              <a:rPr lang="el-GR" sz="3600" dirty="0"/>
              <a:t> - COVID-19, δεν καπνίζει και δεν καταναλώνει τρόφιμα ή ποτά. </a:t>
            </a:r>
          </a:p>
          <a:p>
            <a:endParaRPr lang="en-US" sz="3600" dirty="0"/>
          </a:p>
          <a:p>
            <a:r>
              <a:rPr lang="el-GR" sz="3600" dirty="0"/>
              <a:t>Ειδικότερα το προσωπικό καθαριότητας συνιστάται να χρησιμοποιεί </a:t>
            </a:r>
            <a:r>
              <a:rPr lang="en-US" sz="3600" dirty="0"/>
              <a:t>:</a:t>
            </a:r>
          </a:p>
          <a:p>
            <a:pPr lvl="1"/>
            <a:r>
              <a:rPr lang="el-GR" sz="2900" dirty="0"/>
              <a:t>απλή χειρουργική μάσκα (σε περίπτωση μη διαθεσιμότητας χειρουργικής μάσκας, συνιστάται η χρήση πάνινης), </a:t>
            </a:r>
            <a:endParaRPr lang="en-US" sz="2900" dirty="0"/>
          </a:p>
          <a:p>
            <a:pPr lvl="1"/>
            <a:r>
              <a:rPr lang="el-GR" sz="2900" dirty="0"/>
              <a:t>γάντια και </a:t>
            </a:r>
            <a:endParaRPr lang="en-US" sz="2900" dirty="0"/>
          </a:p>
          <a:p>
            <a:pPr lvl="1"/>
            <a:r>
              <a:rPr lang="el-GR" sz="2900" dirty="0"/>
              <a:t>αδιάβροχη ρόμπα μιας χρήσης.</a:t>
            </a:r>
            <a:endParaRPr lang="en-GB" sz="2900" dirty="0"/>
          </a:p>
          <a:p>
            <a:endParaRPr lang="en-GB" dirty="0"/>
          </a:p>
        </p:txBody>
      </p:sp>
      <p:sp>
        <p:nvSpPr>
          <p:cNvPr id="5" name="Ορθογώνιο 4"/>
          <p:cNvSpPr/>
          <p:nvPr/>
        </p:nvSpPr>
        <p:spPr>
          <a:xfrm>
            <a:off x="5472608" y="413978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6" name="Ορθογώνιο 5"/>
          <p:cNvSpPr/>
          <p:nvPr/>
        </p:nvSpPr>
        <p:spPr>
          <a:xfrm>
            <a:off x="5724128" y="5868019"/>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
        <p:nvSpPr>
          <p:cNvPr id="7" name="Ορθογώνιο 6"/>
          <p:cNvSpPr/>
          <p:nvPr/>
        </p:nvSpPr>
        <p:spPr>
          <a:xfrm>
            <a:off x="323528" y="1628800"/>
            <a:ext cx="8568952"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p:cNvSpPr/>
          <p:nvPr/>
        </p:nvSpPr>
        <p:spPr>
          <a:xfrm>
            <a:off x="323528" y="4653136"/>
            <a:ext cx="8568952" cy="172819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2095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Υπηρεσίες εστίασης – παρασκευαστήρια</a:t>
            </a:r>
            <a:endParaRPr lang="en-GB" sz="3200" b="1" dirty="0"/>
          </a:p>
        </p:txBody>
      </p:sp>
      <p:sp>
        <p:nvSpPr>
          <p:cNvPr id="3" name="Θέση περιεχομένου 2"/>
          <p:cNvSpPr>
            <a:spLocks noGrp="1"/>
          </p:cNvSpPr>
          <p:nvPr>
            <p:ph idx="1"/>
          </p:nvPr>
        </p:nvSpPr>
        <p:spPr/>
        <p:txBody>
          <a:bodyPr>
            <a:normAutofit/>
          </a:bodyPr>
          <a:lstStyle/>
          <a:p>
            <a:endParaRPr lang="el-GR" sz="1800" dirty="0"/>
          </a:p>
          <a:p>
            <a:r>
              <a:rPr lang="el-GR" sz="2400" dirty="0"/>
              <a:t>Στις υπηρεσίες αυτές περιλαμβάνονται</a:t>
            </a:r>
            <a:endParaRPr lang="en-US" sz="2400" dirty="0"/>
          </a:p>
          <a:p>
            <a:pPr lvl="1"/>
            <a:r>
              <a:rPr lang="el-GR" sz="1800" dirty="0"/>
              <a:t> τα εστιατόρια a </a:t>
            </a:r>
            <a:r>
              <a:rPr lang="el-GR" sz="1800" dirty="0" err="1"/>
              <a:t>la</a:t>
            </a:r>
            <a:r>
              <a:rPr lang="el-GR" sz="1800" dirty="0"/>
              <a:t> </a:t>
            </a:r>
            <a:r>
              <a:rPr lang="el-GR" sz="1800" dirty="0" err="1"/>
              <a:t>carte</a:t>
            </a:r>
            <a:r>
              <a:rPr lang="el-GR" sz="1800" dirty="0"/>
              <a:t>, </a:t>
            </a:r>
            <a:endParaRPr lang="en-US" sz="1800" dirty="0"/>
          </a:p>
          <a:p>
            <a:pPr lvl="1"/>
            <a:r>
              <a:rPr lang="el-GR" sz="1800" dirty="0"/>
              <a:t>τα εστιατόρια με μπουφέ/αίθουσες πρωινού,</a:t>
            </a:r>
            <a:endParaRPr lang="en-US" sz="1800" dirty="0"/>
          </a:p>
          <a:p>
            <a:pPr lvl="1"/>
            <a:r>
              <a:rPr lang="el-GR" sz="1800" dirty="0"/>
              <a:t>τα μπαρ σε ανοιχτούς και κλειστούς χώρους</a:t>
            </a:r>
            <a:endParaRPr lang="en-US" sz="1800" dirty="0"/>
          </a:p>
        </p:txBody>
      </p:sp>
    </p:spTree>
    <p:extLst>
      <p:ext uri="{BB962C8B-B14F-4D97-AF65-F5344CB8AC3E}">
        <p14:creationId xmlns:p14="http://schemas.microsoft.com/office/powerpoint/2010/main" val="4114829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Υπηρεσίες εστίασης – παρασκευαστήρια</a:t>
            </a:r>
            <a:endParaRPr lang="en-GB" sz="3200" b="1" dirty="0"/>
          </a:p>
        </p:txBody>
      </p:sp>
      <p:sp>
        <p:nvSpPr>
          <p:cNvPr id="3" name="Θέση περιεχομένου 2"/>
          <p:cNvSpPr>
            <a:spLocks noGrp="1"/>
          </p:cNvSpPr>
          <p:nvPr>
            <p:ph idx="1"/>
          </p:nvPr>
        </p:nvSpPr>
        <p:spPr/>
        <p:txBody>
          <a:bodyPr>
            <a:normAutofit/>
          </a:bodyPr>
          <a:lstStyle/>
          <a:p>
            <a:endParaRPr lang="el-GR" sz="2000" dirty="0"/>
          </a:p>
          <a:p>
            <a:r>
              <a:rPr lang="el-GR" sz="2000" b="1" dirty="0"/>
              <a:t>Κουζίνες-παρασκευαστήρια</a:t>
            </a:r>
          </a:p>
          <a:p>
            <a:pPr lvl="1"/>
            <a:r>
              <a:rPr lang="el-GR" sz="2000" dirty="0"/>
              <a:t>Τήρηση HACCP</a:t>
            </a:r>
          </a:p>
          <a:p>
            <a:pPr lvl="1"/>
            <a:r>
              <a:rPr lang="el-GR" sz="2000" dirty="0"/>
              <a:t>Παραλαβή εμπορευμάτων από το προσωπικό με χρήση Μ.Α.Π.</a:t>
            </a:r>
          </a:p>
          <a:p>
            <a:pPr lvl="1"/>
            <a:r>
              <a:rPr lang="el-GR" sz="2000" dirty="0"/>
              <a:t>Τήρηση των αποστάσεων μεταξύ των εργαζομένων στην κουζίνα σύμφωνα με τις απαιτήσεις των υγειονομικών αρχών, όπως ισχύουν.</a:t>
            </a:r>
          </a:p>
          <a:p>
            <a:pPr lvl="1"/>
            <a:r>
              <a:rPr lang="el-GR" sz="2000" dirty="0"/>
              <a:t>Δεν επιτρέπεται η είσοδος στο χώρο της κουζίνας για τους μη έχοντες εργασία. Σε περίπτωση που αυτό δεν μπορεί να αποφευχθεί, θα πρέπει να παρέχονται στον επισκέπτη Μ.Α.Π., που θα υπάρχουν διαθέσιμα στην είσοδο της κουζίνας.</a:t>
            </a:r>
          </a:p>
        </p:txBody>
      </p:sp>
      <p:sp>
        <p:nvSpPr>
          <p:cNvPr id="4" name="Ορθογώνιο 3"/>
          <p:cNvSpPr/>
          <p:nvPr/>
        </p:nvSpPr>
        <p:spPr>
          <a:xfrm>
            <a:off x="6012160" y="616530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34062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36104" y="371797"/>
            <a:ext cx="8435280" cy="5649491"/>
          </a:xfrm>
        </p:spPr>
        <p:txBody>
          <a:bodyPr>
            <a:normAutofit fontScale="25000" lnSpcReduction="20000"/>
          </a:bodyPr>
          <a:lstStyle/>
          <a:p>
            <a:pPr marL="0" indent="0" algn="ctr">
              <a:buNone/>
            </a:pPr>
            <a:r>
              <a:rPr lang="el-GR" sz="12800" b="1" dirty="0"/>
              <a:t>Υπηρεσίες εστίασης</a:t>
            </a:r>
            <a:endParaRPr lang="en-US" sz="12800" b="1" dirty="0"/>
          </a:p>
          <a:p>
            <a:r>
              <a:rPr lang="el-GR" sz="8000" dirty="0"/>
              <a:t>Λειτουργία εστιατορίου, μπαρ κτλ. σύμφωνα με το ισχύον νομοθετικό πλαίσιο.</a:t>
            </a:r>
          </a:p>
          <a:p>
            <a:r>
              <a:rPr lang="el-GR" sz="8000" dirty="0"/>
              <a:t>Απολύμανση χεριών στην είσοδο και έξοδο από τον κάθε χώρο (σταθερές ή μη συσκευές).</a:t>
            </a:r>
          </a:p>
          <a:p>
            <a:r>
              <a:rPr lang="el-GR" sz="8000" dirty="0"/>
              <a:t>Τήρηση βασικών μέτρων αποφυγής μετάδοσης του </a:t>
            </a:r>
            <a:r>
              <a:rPr lang="el-GR" sz="8000" dirty="0" err="1"/>
              <a:t>κορωνοϊού</a:t>
            </a:r>
            <a:r>
              <a:rPr lang="el-GR" sz="8000" dirty="0"/>
              <a:t> - COVID-19 από το προσωπικό</a:t>
            </a:r>
          </a:p>
          <a:p>
            <a:r>
              <a:rPr lang="el-GR" sz="8000" dirty="0"/>
              <a:t>Πλύσιμο </a:t>
            </a:r>
            <a:r>
              <a:rPr lang="el-GR" sz="8000" dirty="0" err="1"/>
              <a:t>χειροπετσετών</a:t>
            </a:r>
            <a:r>
              <a:rPr lang="el-GR" sz="8000" dirty="0"/>
              <a:t>, τραπεζομάντηλων και συνόλου μαχαιροπίρουνων ακόμα και αυτών που δεν χρησιμοποιήθηκαν, εναλλακτικά χρήση συσκευασμένων μαχαιροπίρουνων και τραπεζομάντηλων μιας χρήσης, συσκευασμένων τροφίμων σε ατομικές μερίδες, όπου είναι εφικτό. </a:t>
            </a:r>
            <a:endParaRPr lang="en-US" sz="8000" dirty="0"/>
          </a:p>
          <a:p>
            <a:pPr lvl="1"/>
            <a:r>
              <a:rPr lang="el-GR" sz="7200" dirty="0"/>
              <a:t>Συνιστάται να αποφεύγεται η χρήση λινών εστιατορίου και να προτιμώνται τραπεζομάντηλα μιας χρήσης, χαρτοπετσέτες. </a:t>
            </a:r>
            <a:endParaRPr lang="en-US" sz="7200" dirty="0"/>
          </a:p>
          <a:p>
            <a:pPr lvl="1"/>
            <a:r>
              <a:rPr lang="el-GR" sz="7200" dirty="0"/>
              <a:t>Σε κάθε περίπτωση αλλάζονται σε κάθε νέο πελάτη.</a:t>
            </a:r>
            <a:endParaRPr lang="en-US" sz="7200" dirty="0"/>
          </a:p>
          <a:p>
            <a:pPr lvl="1"/>
            <a:endParaRPr lang="en-US" sz="4400" dirty="0"/>
          </a:p>
          <a:p>
            <a:pPr lvl="1"/>
            <a:endParaRPr lang="en-US" sz="4400" dirty="0"/>
          </a:p>
          <a:p>
            <a:r>
              <a:rPr lang="el-GR" sz="7200" dirty="0"/>
              <a:t>Διεύρυνση χρονικού διαστήματος που είναι ανοικτά τα εστιατόρια για την εκ περιτροπής προσέλευση των επισκεπτών.</a:t>
            </a:r>
          </a:p>
          <a:p>
            <a:r>
              <a:rPr lang="el-GR" sz="7200" dirty="0"/>
              <a:t>Λειτουργία </a:t>
            </a:r>
            <a:r>
              <a:rPr lang="el-GR" sz="7200" dirty="0" err="1"/>
              <a:t>σερβιριζόμενων</a:t>
            </a:r>
            <a:r>
              <a:rPr lang="el-GR" sz="7200" dirty="0"/>
              <a:t> γευμάτων. </a:t>
            </a:r>
          </a:p>
        </p:txBody>
      </p:sp>
      <p:sp>
        <p:nvSpPr>
          <p:cNvPr id="4" name="Ορθογώνιο 3"/>
          <p:cNvSpPr/>
          <p:nvPr/>
        </p:nvSpPr>
        <p:spPr>
          <a:xfrm>
            <a:off x="6154391" y="458112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5" name="Ορθογώνιο 4"/>
          <p:cNvSpPr/>
          <p:nvPr/>
        </p:nvSpPr>
        <p:spPr>
          <a:xfrm>
            <a:off x="6144811" y="5771985"/>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
        <p:nvSpPr>
          <p:cNvPr id="7" name="Ορθογώνιο 6"/>
          <p:cNvSpPr/>
          <p:nvPr/>
        </p:nvSpPr>
        <p:spPr>
          <a:xfrm>
            <a:off x="107504" y="836712"/>
            <a:ext cx="8928992"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p:cNvSpPr/>
          <p:nvPr/>
        </p:nvSpPr>
        <p:spPr>
          <a:xfrm>
            <a:off x="107504" y="5229200"/>
            <a:ext cx="8928992" cy="108012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803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363272" cy="5721499"/>
          </a:xfrm>
        </p:spPr>
        <p:txBody>
          <a:bodyPr>
            <a:normAutofit fontScale="40000" lnSpcReduction="20000"/>
          </a:bodyPr>
          <a:lstStyle/>
          <a:p>
            <a:pPr marL="0" indent="0" algn="ctr">
              <a:buNone/>
            </a:pPr>
            <a:r>
              <a:rPr lang="el-GR" sz="8000" b="1" dirty="0"/>
              <a:t>Ειδικά για τα εστιατόρια που διαθέτουν μπουφέ (</a:t>
            </a:r>
            <a:r>
              <a:rPr lang="el-GR" sz="8000" b="1" dirty="0" err="1"/>
              <a:t>buffet</a:t>
            </a:r>
            <a:r>
              <a:rPr lang="el-GR" sz="8000" b="1" dirty="0"/>
              <a:t>), απαιτούνται τα εξής: </a:t>
            </a:r>
          </a:p>
          <a:p>
            <a:pPr marL="0" indent="0" algn="ctr">
              <a:buNone/>
            </a:pPr>
            <a:endParaRPr lang="el-GR" sz="8000" b="1" dirty="0"/>
          </a:p>
          <a:p>
            <a:r>
              <a:rPr lang="el-GR" sz="4500" dirty="0"/>
              <a:t>Παροχή </a:t>
            </a:r>
            <a:r>
              <a:rPr lang="el-GR" sz="4500" b="1" dirty="0"/>
              <a:t>απολυμαντικού μέσου χεριών </a:t>
            </a:r>
            <a:r>
              <a:rPr lang="el-GR" sz="4500" dirty="0"/>
              <a:t>στην είσοδο του μπουφέ και έλεγχος από το προσωπικό ότι χρησιμοποιείται από τους πελάτες </a:t>
            </a:r>
          </a:p>
          <a:p>
            <a:r>
              <a:rPr lang="el-GR" sz="4500" dirty="0"/>
              <a:t>Τήρηση </a:t>
            </a:r>
            <a:r>
              <a:rPr lang="el-GR" sz="4500" b="1" dirty="0"/>
              <a:t>απαιτούμενων αποστάσεων </a:t>
            </a:r>
            <a:r>
              <a:rPr lang="el-GR" sz="4500" dirty="0"/>
              <a:t>κατά το σερβίρισμα των πελατών στο μπουφέ </a:t>
            </a:r>
          </a:p>
          <a:p>
            <a:r>
              <a:rPr lang="el-GR" sz="4500" dirty="0"/>
              <a:t>Υποχρεωτική τοποθέτηση </a:t>
            </a:r>
            <a:r>
              <a:rPr lang="el-GR" sz="4500" b="1" dirty="0"/>
              <a:t>διαχωριστικού προστατευτικού </a:t>
            </a:r>
            <a:r>
              <a:rPr lang="el-GR" sz="4500" dirty="0"/>
              <a:t>(</a:t>
            </a:r>
            <a:r>
              <a:rPr lang="el-GR" sz="4500" dirty="0" err="1"/>
              <a:t>sneeze</a:t>
            </a:r>
            <a:r>
              <a:rPr lang="el-GR" sz="4500" dirty="0"/>
              <a:t> </a:t>
            </a:r>
            <a:r>
              <a:rPr lang="el-GR" sz="4500" dirty="0" err="1"/>
              <a:t>guards</a:t>
            </a:r>
            <a:r>
              <a:rPr lang="el-GR" sz="4500" dirty="0"/>
              <a:t>)  </a:t>
            </a:r>
          </a:p>
          <a:p>
            <a:r>
              <a:rPr lang="el-GR" sz="4500" dirty="0"/>
              <a:t>Το </a:t>
            </a:r>
            <a:r>
              <a:rPr lang="el-GR" sz="4500" b="1" dirty="0"/>
              <a:t>σερβίρισμα στον μπουφέ θα πραγματοποιείται μόνο από το προσωπικό εστίασης</a:t>
            </a:r>
            <a:r>
              <a:rPr lang="el-GR" sz="4500" dirty="0"/>
              <a:t>, το οποίο θα φέρει τα ενδεδειγμένα Μ.Α.Π. και θα τηρεί τα βασικά μέτρα αποφυγής μετάδοσης του </a:t>
            </a:r>
            <a:r>
              <a:rPr lang="el-GR" sz="4500" dirty="0" err="1"/>
              <a:t>κορωνοϊού</a:t>
            </a:r>
            <a:r>
              <a:rPr lang="el-GR" sz="4500" dirty="0"/>
              <a:t> – COVID-19. Σκοπός των μέτρων είναι να μην υπάρχει επαφή του πελάτη με τα φαγητά και τα σκεύη στο μπουφέ. </a:t>
            </a:r>
          </a:p>
          <a:p>
            <a:r>
              <a:rPr lang="el-GR" sz="4500" dirty="0"/>
              <a:t>Συνιστάται η </a:t>
            </a:r>
            <a:r>
              <a:rPr lang="el-GR" sz="4500" b="1" dirty="0"/>
              <a:t>παράθεση των προϊόντων σε ατομικά σκεύη στο μπουφέ, </a:t>
            </a:r>
            <a:r>
              <a:rPr lang="el-GR" sz="4500" dirty="0"/>
              <a:t>όπου δεν είναι δυνατό το σερβίρισμα από το προσωπικό </a:t>
            </a:r>
          </a:p>
          <a:p>
            <a:r>
              <a:rPr lang="el-GR" sz="4500" dirty="0"/>
              <a:t>Η χρήση </a:t>
            </a:r>
            <a:r>
              <a:rPr lang="el-GR" sz="4500" b="1" dirty="0"/>
              <a:t>κοινόχρηστων σκευών/αντικειμένων </a:t>
            </a:r>
            <a:r>
              <a:rPr lang="el-GR" sz="4500" b="1" dirty="0" err="1"/>
              <a:t>dispenser</a:t>
            </a:r>
            <a:r>
              <a:rPr lang="el-GR" sz="4500" b="1" dirty="0"/>
              <a:t>, αυτόματες μηχανές σερβιρίσματος (καφέ, χυμό κ.λπ.) θα γίνεται μόνο από το προσωπικό εστίασης, </a:t>
            </a:r>
            <a:r>
              <a:rPr lang="el-GR" sz="4500" dirty="0"/>
              <a:t>το οποίο θα φέρει τα ενδεδειγμένα Μ.Α.Π. και θα τηρεί τα βασικά μέτρα αποφυγής μετάδοσης του </a:t>
            </a:r>
            <a:r>
              <a:rPr lang="el-GR" sz="4500" dirty="0" err="1"/>
              <a:t>κορωνοϊού</a:t>
            </a:r>
            <a:r>
              <a:rPr lang="el-GR" sz="4500" dirty="0"/>
              <a:t> - COVID-19.</a:t>
            </a:r>
          </a:p>
        </p:txBody>
      </p:sp>
      <p:sp>
        <p:nvSpPr>
          <p:cNvPr id="4" name="Ορθογώνιο 3"/>
          <p:cNvSpPr/>
          <p:nvPr/>
        </p:nvSpPr>
        <p:spPr>
          <a:xfrm>
            <a:off x="6012160" y="6183733"/>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229519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92696"/>
            <a:ext cx="8219256" cy="5433467"/>
          </a:xfrm>
        </p:spPr>
        <p:txBody>
          <a:bodyPr>
            <a:normAutofit fontScale="70000" lnSpcReduction="20000"/>
          </a:bodyPr>
          <a:lstStyle/>
          <a:p>
            <a:pPr marL="0" indent="0">
              <a:buNone/>
            </a:pPr>
            <a:r>
              <a:rPr lang="en-US" b="1" dirty="0"/>
              <a:t>Μπαρ</a:t>
            </a:r>
          </a:p>
          <a:p>
            <a:r>
              <a:rPr lang="el-GR" dirty="0"/>
              <a:t>Κατά την κατανάλωση ποτών στα μπαρ παρέχονται μόνο συσκευασμένα ατομικά συνοδευτικά.</a:t>
            </a:r>
            <a:endParaRPr lang="en-US" dirty="0"/>
          </a:p>
          <a:p>
            <a:pPr marL="0" indent="0">
              <a:buNone/>
            </a:pPr>
            <a:endParaRPr lang="en-US" dirty="0"/>
          </a:p>
          <a:p>
            <a:pPr marL="0" indent="0">
              <a:buNone/>
            </a:pPr>
            <a:r>
              <a:rPr lang="el-GR" b="1" dirty="0" err="1"/>
              <a:t>Room</a:t>
            </a:r>
            <a:r>
              <a:rPr lang="el-GR" b="1" dirty="0"/>
              <a:t> </a:t>
            </a:r>
            <a:r>
              <a:rPr lang="el-GR" b="1" dirty="0" err="1"/>
              <a:t>service</a:t>
            </a:r>
            <a:endParaRPr lang="el-GR" b="1" dirty="0"/>
          </a:p>
          <a:p>
            <a:r>
              <a:rPr lang="el-GR" dirty="0"/>
              <a:t>Προτροπή για </a:t>
            </a:r>
            <a:r>
              <a:rPr lang="el-GR" dirty="0" err="1"/>
              <a:t>room</a:t>
            </a:r>
            <a:r>
              <a:rPr lang="el-GR" dirty="0"/>
              <a:t> </a:t>
            </a:r>
            <a:r>
              <a:rPr lang="el-GR" dirty="0" err="1"/>
              <a:t>service</a:t>
            </a:r>
            <a:r>
              <a:rPr lang="el-GR" dirty="0"/>
              <a:t> χωρίς επιπλέον χρέωση.</a:t>
            </a:r>
          </a:p>
          <a:p>
            <a:endParaRPr lang="el-GR" dirty="0"/>
          </a:p>
          <a:p>
            <a:r>
              <a:rPr lang="el-GR" dirty="0"/>
              <a:t>Το προσωπικό του </a:t>
            </a:r>
            <a:r>
              <a:rPr lang="el-GR" dirty="0" err="1"/>
              <a:t>room</a:t>
            </a:r>
            <a:r>
              <a:rPr lang="el-GR" dirty="0"/>
              <a:t> </a:t>
            </a:r>
            <a:r>
              <a:rPr lang="el-GR" dirty="0" err="1"/>
              <a:t>service</a:t>
            </a:r>
            <a:r>
              <a:rPr lang="el-GR" dirty="0"/>
              <a:t> να τηρεί τα βασικά μέτρα αποφυγής μετάδοσης του </a:t>
            </a:r>
            <a:r>
              <a:rPr lang="el-GR" dirty="0" err="1"/>
              <a:t>κορωνοϊού</a:t>
            </a:r>
            <a:r>
              <a:rPr lang="el-GR" dirty="0"/>
              <a:t> - COVID-19 και να χρησιμοποιεί Μ.Α.Π.. Συγκεκριμένα για το </a:t>
            </a:r>
            <a:r>
              <a:rPr lang="el-GR" dirty="0" err="1"/>
              <a:t>room</a:t>
            </a:r>
            <a:r>
              <a:rPr lang="el-GR" dirty="0"/>
              <a:t> </a:t>
            </a:r>
            <a:r>
              <a:rPr lang="el-GR" dirty="0" err="1"/>
              <a:t>service</a:t>
            </a:r>
            <a:r>
              <a:rPr lang="el-GR" dirty="0"/>
              <a:t>:</a:t>
            </a:r>
          </a:p>
          <a:p>
            <a:pPr lvl="1"/>
            <a:r>
              <a:rPr lang="el-GR" dirty="0"/>
              <a:t>Εφαρμόζονται όλοι οι κανόνες υγιεινής των τροφίμων για τη μεταφορά τους εντός ξενοδοχείου.</a:t>
            </a:r>
          </a:p>
          <a:p>
            <a:pPr lvl="1"/>
            <a:r>
              <a:rPr lang="el-GR" dirty="0"/>
              <a:t>Εφαρμόζονται όλες οι απαιτήσεις υγιεινής για την περισυλλογή των σκευών που έχουν ήδη χρησιμοποιηθεί από τους πελάτες.</a:t>
            </a:r>
          </a:p>
          <a:p>
            <a:endParaRPr lang="en-GB" dirty="0"/>
          </a:p>
          <a:p>
            <a:endParaRPr lang="en-GB" dirty="0"/>
          </a:p>
        </p:txBody>
      </p:sp>
      <p:sp>
        <p:nvSpPr>
          <p:cNvPr id="4" name="Ορθογώνιο 3"/>
          <p:cNvSpPr/>
          <p:nvPr/>
        </p:nvSpPr>
        <p:spPr>
          <a:xfrm>
            <a:off x="5872605" y="548680"/>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5" name="Ορθογώνιο 4"/>
          <p:cNvSpPr/>
          <p:nvPr/>
        </p:nvSpPr>
        <p:spPr>
          <a:xfrm>
            <a:off x="5872606" y="2996952"/>
            <a:ext cx="27718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6" name="Ορθογώνιο 5"/>
          <p:cNvSpPr/>
          <p:nvPr/>
        </p:nvSpPr>
        <p:spPr>
          <a:xfrm>
            <a:off x="5872605" y="5589240"/>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7" name="Ορθογώνιο 6"/>
          <p:cNvSpPr/>
          <p:nvPr/>
        </p:nvSpPr>
        <p:spPr>
          <a:xfrm>
            <a:off x="323528" y="2060848"/>
            <a:ext cx="8568952" cy="136815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Ορθογώνιο 7"/>
          <p:cNvSpPr/>
          <p:nvPr/>
        </p:nvSpPr>
        <p:spPr>
          <a:xfrm>
            <a:off x="323528" y="3429000"/>
            <a:ext cx="8568952" cy="2697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Ορθογώνιο 8"/>
          <p:cNvSpPr/>
          <p:nvPr/>
        </p:nvSpPr>
        <p:spPr>
          <a:xfrm>
            <a:off x="323528" y="332656"/>
            <a:ext cx="8568952"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3399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Χώροι αναψυχής για παιδιά</a:t>
            </a:r>
            <a:endParaRPr lang="en-GB" sz="3200" b="1" dirty="0"/>
          </a:p>
        </p:txBody>
      </p:sp>
      <p:sp>
        <p:nvSpPr>
          <p:cNvPr id="3" name="Θέση περιεχομένου 2"/>
          <p:cNvSpPr>
            <a:spLocks noGrp="1"/>
          </p:cNvSpPr>
          <p:nvPr>
            <p:ph idx="1"/>
          </p:nvPr>
        </p:nvSpPr>
        <p:spPr/>
        <p:txBody>
          <a:bodyPr>
            <a:normAutofit/>
          </a:bodyPr>
          <a:lstStyle/>
          <a:p>
            <a:endParaRPr lang="el-GR" sz="2400" dirty="0"/>
          </a:p>
          <a:p>
            <a:r>
              <a:rPr lang="el-GR" sz="2400" dirty="0"/>
              <a:t>Απαγόρευση λειτουργίας εσωτερικών χώρων αναψυχής για παιδιά.</a:t>
            </a:r>
          </a:p>
          <a:p>
            <a:endParaRPr lang="el-GR" sz="2400" dirty="0"/>
          </a:p>
          <a:p>
            <a:r>
              <a:rPr lang="el-GR" sz="2400" dirty="0"/>
              <a:t>Λειτουργία χώρων αναψυχής για παιδιά σε εξωτερικό χώρο σύμφωνα με το ισχύον νομοθετικό πλαίσιο.</a:t>
            </a:r>
          </a:p>
          <a:p>
            <a:endParaRPr lang="en-GB" sz="2400" dirty="0"/>
          </a:p>
        </p:txBody>
      </p:sp>
      <p:sp>
        <p:nvSpPr>
          <p:cNvPr id="6" name="Ορθογώνιο 5"/>
          <p:cNvSpPr/>
          <p:nvPr/>
        </p:nvSpPr>
        <p:spPr>
          <a:xfrm>
            <a:off x="5940152" y="5805264"/>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2785467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Υπηρεσίες ατομικών περιποιήσεων και άλλων κοινόχρηστων εγκαταστάσεων</a:t>
            </a:r>
            <a:endParaRPr lang="en-GB" sz="3200" b="1" dirty="0"/>
          </a:p>
        </p:txBody>
      </p:sp>
      <p:sp>
        <p:nvSpPr>
          <p:cNvPr id="3" name="Θέση περιεχομένου 2"/>
          <p:cNvSpPr>
            <a:spLocks noGrp="1"/>
          </p:cNvSpPr>
          <p:nvPr>
            <p:ph idx="1"/>
          </p:nvPr>
        </p:nvSpPr>
        <p:spPr>
          <a:xfrm>
            <a:off x="457200" y="1600200"/>
            <a:ext cx="8291264" cy="4997152"/>
          </a:xfrm>
        </p:spPr>
        <p:txBody>
          <a:bodyPr>
            <a:normAutofit/>
          </a:bodyPr>
          <a:lstStyle/>
          <a:p>
            <a:r>
              <a:rPr lang="el-GR" sz="1800" dirty="0"/>
              <a:t>Λειτουργία  υπηρεσιών ατομικών περιποιήσεων και λοιπών κοινόχρηστων εγκαταστάσεων αυτών σύμφωνα με το ισχύον νομοθετικό πλαίσιο.</a:t>
            </a:r>
          </a:p>
          <a:p>
            <a:r>
              <a:rPr lang="el-GR" sz="1800" dirty="0"/>
              <a:t>Σε αυτά περιλαμβάνονται υπηρεσίες όπως ατομικές περιποιήσεις μασάζ, περιποίηση μαλλιών και άκρων, κομμωτήριο και κοινόχρηστες εγκαταστάσεις, γυμναστήριο, σάουνα, χαμάμ, υδρομασάζ.</a:t>
            </a:r>
          </a:p>
          <a:p>
            <a:r>
              <a:rPr lang="el-GR" sz="1800" b="1" dirty="0"/>
              <a:t>Τοποθέτηση αντισηπτικών διαλυμάτων </a:t>
            </a:r>
            <a:r>
              <a:rPr lang="el-GR" sz="1800" dirty="0"/>
              <a:t>για την ξηρή αντισηψία των χεριών σε όλους τους κοινόχρηστους χώρους σε σταθερές ή μη συσκευές (πχ.  ρεσεψιόν, κοινόχρηστα WC) </a:t>
            </a:r>
          </a:p>
          <a:p>
            <a:endParaRPr lang="el-GR" sz="1800" dirty="0"/>
          </a:p>
          <a:p>
            <a:endParaRPr lang="el-GR" sz="1800" dirty="0"/>
          </a:p>
          <a:p>
            <a:r>
              <a:rPr lang="el-GR" sz="1800" b="1" dirty="0"/>
              <a:t>Τοποθέτηση </a:t>
            </a:r>
            <a:r>
              <a:rPr lang="el-GR" sz="1800" b="1" dirty="0" err="1"/>
              <a:t>plexiglass</a:t>
            </a:r>
            <a:r>
              <a:rPr lang="el-GR" sz="1800" b="1" dirty="0"/>
              <a:t> στην υποδοχή</a:t>
            </a:r>
            <a:r>
              <a:rPr lang="el-GR" sz="1800" dirty="0"/>
              <a:t>, όπου είναι εφικτό.</a:t>
            </a:r>
          </a:p>
          <a:p>
            <a:r>
              <a:rPr lang="el-GR" sz="1800" b="1" dirty="0"/>
              <a:t>Χρήση Μ.Α.Π., </a:t>
            </a:r>
            <a:r>
              <a:rPr lang="el-GR" sz="1800" dirty="0"/>
              <a:t>όπου είναι εφικτό.</a:t>
            </a:r>
          </a:p>
          <a:p>
            <a:r>
              <a:rPr lang="el-GR" sz="1800" b="1" dirty="0"/>
              <a:t>Οδηγίες (ενημέρωση/</a:t>
            </a:r>
            <a:r>
              <a:rPr lang="el-GR" sz="1800" b="1" dirty="0" err="1"/>
              <a:t>σήμανσ</a:t>
            </a:r>
            <a:r>
              <a:rPr lang="el-GR" sz="1800" b="1" dirty="0"/>
              <a:t>η) προς τους ενοίκους για την αποφυγή χρήσης των κοινόχρηστων εγκαταστάσεων σε περίπτωση που αισθάνονται άρρωστοι</a:t>
            </a:r>
          </a:p>
          <a:p>
            <a:endParaRPr lang="en-GB" sz="1800" dirty="0"/>
          </a:p>
        </p:txBody>
      </p:sp>
      <p:sp>
        <p:nvSpPr>
          <p:cNvPr id="4" name="Ορθογώνιο 3"/>
          <p:cNvSpPr/>
          <p:nvPr/>
        </p:nvSpPr>
        <p:spPr>
          <a:xfrm>
            <a:off x="5580112" y="3955122"/>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
        <p:nvSpPr>
          <p:cNvPr id="5" name="Ορθογώνιο 4"/>
          <p:cNvSpPr/>
          <p:nvPr/>
        </p:nvSpPr>
        <p:spPr>
          <a:xfrm>
            <a:off x="5580112" y="4535934"/>
            <a:ext cx="27718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7" name="Ορθογώνιο 6"/>
          <p:cNvSpPr/>
          <p:nvPr/>
        </p:nvSpPr>
        <p:spPr>
          <a:xfrm>
            <a:off x="251520" y="1484784"/>
            <a:ext cx="8568952" cy="2913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p:cNvSpPr/>
          <p:nvPr/>
        </p:nvSpPr>
        <p:spPr>
          <a:xfrm>
            <a:off x="251520" y="4465712"/>
            <a:ext cx="8568952" cy="2203648"/>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101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Λειτουργία κολυμβητικών δεξαμενών εντός τουριστικών καταλυμάτων</a:t>
            </a:r>
            <a:endParaRPr lang="en-GB" sz="3200" b="1" dirty="0"/>
          </a:p>
        </p:txBody>
      </p:sp>
      <p:sp>
        <p:nvSpPr>
          <p:cNvPr id="3" name="Θέση περιεχομένου 2"/>
          <p:cNvSpPr>
            <a:spLocks noGrp="1"/>
          </p:cNvSpPr>
          <p:nvPr>
            <p:ph idx="1"/>
          </p:nvPr>
        </p:nvSpPr>
        <p:spPr>
          <a:xfrm>
            <a:off x="353560" y="1772816"/>
            <a:ext cx="8568952" cy="5256584"/>
          </a:xfrm>
        </p:spPr>
        <p:txBody>
          <a:bodyPr>
            <a:noAutofit/>
          </a:bodyPr>
          <a:lstStyle/>
          <a:p>
            <a:r>
              <a:rPr lang="el-GR" sz="1800" b="1" dirty="0"/>
              <a:t>Απαγόρευση λειτουργίας εσωτερικών κολυμβητικών δεξαμενών</a:t>
            </a:r>
          </a:p>
          <a:p>
            <a:endParaRPr lang="el-GR" sz="1800" b="1" dirty="0"/>
          </a:p>
          <a:p>
            <a:r>
              <a:rPr lang="el-GR" sz="1800" b="1" dirty="0"/>
              <a:t>Τήρηση κανόνων καθαρισμού εγκαταστάσεων υδάτων αναψυχής: τακτικός καθαρισμός και απολύμανση,</a:t>
            </a:r>
            <a:r>
              <a:rPr lang="el-GR" sz="1800" dirty="0"/>
              <a:t> σύμφωνα με τη </a:t>
            </a:r>
            <a:r>
              <a:rPr lang="el-GR" sz="1800" dirty="0">
                <a:solidFill>
                  <a:srgbClr val="FF0000"/>
                </a:solidFill>
                <a:hlinkClick r:id="rId2"/>
              </a:rPr>
              <a:t>αρ. Δ1γ/Γ.Π/οικ 19954/20.03.2020  του Υπουργείου Υγείας «Μέτρα καθαρισμού και απολύμανσης σε χώρους και επιφάνειες κατά την εξέλιξη της πανδημίας του SARS-CoV-2» (ΑΔΑ: 6ΚΨ6465ΦΥΟ-1ΝΔ), </a:t>
            </a:r>
            <a:endParaRPr lang="el-GR" sz="1800" dirty="0">
              <a:solidFill>
                <a:srgbClr val="FF0000"/>
              </a:solidFill>
            </a:endParaRPr>
          </a:p>
          <a:p>
            <a:endParaRPr lang="el-GR" sz="1800" dirty="0">
              <a:solidFill>
                <a:srgbClr val="FF0000"/>
              </a:solidFill>
            </a:endParaRPr>
          </a:p>
          <a:p>
            <a:r>
              <a:rPr lang="el-GR" sz="1800" b="1" dirty="0"/>
              <a:t>Σωστή λειτουργία και συντήρηση συστημάτων χλωρίωσης σύμφωνα με την κείμενη νομοθεσία </a:t>
            </a:r>
            <a:r>
              <a:rPr lang="el-GR" sz="1800" dirty="0"/>
              <a:t>(βλ. ΥΑ Γ1/443/1973 όπως τροποποιήθηκε από την Γ4/1150/76 και την ΔΥΓ2/80825/05 και εγκύκλιο για την «Πρόληψη της νόσου των </a:t>
            </a:r>
            <a:r>
              <a:rPr lang="el-GR" sz="1800" dirty="0" err="1"/>
              <a:t>λεγεωναρίων</a:t>
            </a:r>
            <a:r>
              <a:rPr lang="el-GR" sz="1800" dirty="0"/>
              <a:t>»). </a:t>
            </a:r>
          </a:p>
        </p:txBody>
      </p:sp>
      <p:sp>
        <p:nvSpPr>
          <p:cNvPr id="5" name="Ορθογώνιο 4"/>
          <p:cNvSpPr/>
          <p:nvPr/>
        </p:nvSpPr>
        <p:spPr>
          <a:xfrm>
            <a:off x="6156176" y="5949280"/>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311654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effectLst/>
              </a:rPr>
              <a:t>Ποια είναι τα συμπτώματα </a:t>
            </a:r>
            <a:br>
              <a:rPr lang="el-GR" sz="3200" b="1" dirty="0">
                <a:effectLst/>
              </a:rPr>
            </a:br>
            <a:r>
              <a:rPr lang="el-GR" sz="3200" b="1" dirty="0">
                <a:effectLst/>
              </a:rPr>
              <a:t>της COVID-19 λοίμωξης;</a:t>
            </a:r>
            <a:endParaRPr lang="en-GB" sz="3200" dirty="0"/>
          </a:p>
        </p:txBody>
      </p:sp>
      <p:sp>
        <p:nvSpPr>
          <p:cNvPr id="3" name="Θέση περιεχομένου 2"/>
          <p:cNvSpPr>
            <a:spLocks noGrp="1"/>
          </p:cNvSpPr>
          <p:nvPr>
            <p:ph idx="1"/>
          </p:nvPr>
        </p:nvSpPr>
        <p:spPr>
          <a:xfrm>
            <a:off x="457199" y="3996745"/>
            <a:ext cx="8269605" cy="2240567"/>
          </a:xfrm>
        </p:spPr>
        <p:txBody>
          <a:bodyPr>
            <a:normAutofit/>
          </a:bodyPr>
          <a:lstStyle/>
          <a:p>
            <a:pPr marL="0" indent="0">
              <a:buNone/>
            </a:pPr>
            <a:r>
              <a:rPr lang="el-GR" sz="2000" dirty="0"/>
              <a:t>Τα </a:t>
            </a:r>
            <a:r>
              <a:rPr lang="el-GR" sz="2000" b="1" dirty="0"/>
              <a:t>κύρια συμπτώματα της νόσου </a:t>
            </a:r>
            <a:r>
              <a:rPr lang="el-GR" sz="2000" dirty="0"/>
              <a:t>περιλαμβάνουν τα κατωτέρω:</a:t>
            </a:r>
          </a:p>
          <a:p>
            <a:pPr lvl="1"/>
            <a:r>
              <a:rPr lang="el-GR" sz="1800" dirty="0"/>
              <a:t>Πυρετός,				- Βήχας,</a:t>
            </a:r>
          </a:p>
          <a:p>
            <a:pPr lvl="1"/>
            <a:r>
              <a:rPr lang="el-GR" sz="1800" dirty="0" err="1"/>
              <a:t>Φαρυγγαλγία</a:t>
            </a:r>
            <a:r>
              <a:rPr lang="el-GR" sz="1800" dirty="0"/>
              <a:t>, 			- Αρθραλγίες,</a:t>
            </a:r>
          </a:p>
          <a:p>
            <a:pPr lvl="1"/>
            <a:r>
              <a:rPr lang="el-GR" sz="1800" dirty="0"/>
              <a:t>Μυαλγίες, 				-Καταβολή,</a:t>
            </a:r>
          </a:p>
          <a:p>
            <a:pPr lvl="1"/>
            <a:r>
              <a:rPr lang="el-GR" sz="1800" dirty="0"/>
              <a:t>Δυσκολία στην αναπνοή</a:t>
            </a:r>
          </a:p>
          <a:p>
            <a:endParaRPr lang="en-GB" dirty="0"/>
          </a:p>
        </p:txBody>
      </p:sp>
      <p:pic>
        <p:nvPicPr>
          <p:cNvPr id="5" name="Picture 3">
            <a:extLst>
              <a:ext uri="{FF2B5EF4-FFF2-40B4-BE49-F238E27FC236}">
                <a16:creationId xmlns:a16="http://schemas.microsoft.com/office/drawing/2014/main" id="{D8598E0A-7F47-42A6-8BC6-6BE58F77E35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3704" y="1484783"/>
            <a:ext cx="826960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411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548680"/>
            <a:ext cx="8820472" cy="6192688"/>
          </a:xfrm>
        </p:spPr>
        <p:txBody>
          <a:bodyPr>
            <a:noAutofit/>
          </a:bodyPr>
          <a:lstStyle/>
          <a:p>
            <a:pPr marL="0" indent="0" algn="ctr">
              <a:buNone/>
            </a:pPr>
            <a:r>
              <a:rPr lang="el-GR" b="1" dirty="0"/>
              <a:t>Y</a:t>
            </a:r>
            <a:r>
              <a:rPr lang="en-US" b="1" dirty="0"/>
              <a:t>π</a:t>
            </a:r>
            <a:r>
              <a:rPr lang="en-US" b="1" dirty="0" err="1"/>
              <a:t>ολειμμ</a:t>
            </a:r>
            <a:r>
              <a:rPr lang="en-US" b="1" dirty="0"/>
              <a:t>ατικό χλωριο</a:t>
            </a:r>
            <a:endParaRPr lang="el-GR" b="1" dirty="0"/>
          </a:p>
          <a:p>
            <a:pPr lvl="1"/>
            <a:endParaRPr lang="el-GR" sz="1800" b="1" dirty="0"/>
          </a:p>
          <a:p>
            <a:pPr lvl="1"/>
            <a:r>
              <a:rPr lang="el-GR" sz="1800" b="1" dirty="0"/>
              <a:t>Συνιστάται</a:t>
            </a:r>
            <a:r>
              <a:rPr lang="en-US" sz="1800" b="1" dirty="0"/>
              <a:t> </a:t>
            </a:r>
            <a:r>
              <a:rPr lang="el-GR" sz="1800" b="1" dirty="0"/>
              <a:t>η τιμή του υπολειμματικού χλωρίου στο νερό της δεξαμενής να είναι 1-3 </a:t>
            </a:r>
            <a:r>
              <a:rPr lang="el-GR" sz="1800" b="1" dirty="0" err="1"/>
              <a:t>mg</a:t>
            </a:r>
            <a:r>
              <a:rPr lang="el-GR" sz="1800" b="1" dirty="0"/>
              <a:t>/L για τις κολυμβητικές δεξαμενές και έως 5 </a:t>
            </a:r>
            <a:r>
              <a:rPr lang="el-GR" sz="1800" b="1" dirty="0" err="1"/>
              <a:t>mg</a:t>
            </a:r>
            <a:r>
              <a:rPr lang="el-GR" sz="1800" b="1" dirty="0"/>
              <a:t>/L για τις δεξαμενές </a:t>
            </a:r>
            <a:r>
              <a:rPr lang="el-GR" sz="1800" b="1" dirty="0" err="1"/>
              <a:t>υδρομάλαξης</a:t>
            </a:r>
            <a:r>
              <a:rPr lang="el-GR" sz="1800" dirty="0"/>
              <a:t> (σύμφωνα με τις οδηγίες του Π.Ο.Υ. (</a:t>
            </a:r>
            <a:r>
              <a:rPr lang="el-GR" sz="1800" dirty="0" err="1"/>
              <a:t>Guidelines</a:t>
            </a:r>
            <a:r>
              <a:rPr lang="el-GR" sz="1800" dirty="0"/>
              <a:t> for </a:t>
            </a:r>
            <a:r>
              <a:rPr lang="el-GR" sz="1800" dirty="0" err="1"/>
              <a:t>safe</a:t>
            </a:r>
            <a:r>
              <a:rPr lang="el-GR" sz="1800" dirty="0"/>
              <a:t> </a:t>
            </a:r>
            <a:r>
              <a:rPr lang="el-GR" sz="1800" dirty="0" err="1"/>
              <a:t>recreational</a:t>
            </a:r>
            <a:r>
              <a:rPr lang="el-GR" sz="1800" dirty="0"/>
              <a:t> </a:t>
            </a:r>
            <a:r>
              <a:rPr lang="el-GR" sz="1800" dirty="0" err="1"/>
              <a:t>water</a:t>
            </a:r>
            <a:r>
              <a:rPr lang="el-GR" sz="1800" dirty="0"/>
              <a:t> </a:t>
            </a:r>
            <a:r>
              <a:rPr lang="el-GR" sz="1800" dirty="0" err="1"/>
              <a:t>environments</a:t>
            </a:r>
            <a:r>
              <a:rPr lang="el-GR" sz="1800" dirty="0"/>
              <a:t> - </a:t>
            </a:r>
            <a:r>
              <a:rPr lang="el-GR" sz="1800" dirty="0" err="1"/>
              <a:t>Volume</a:t>
            </a:r>
            <a:r>
              <a:rPr lang="el-GR" sz="1800" dirty="0"/>
              <a:t> 2 - </a:t>
            </a:r>
            <a:r>
              <a:rPr lang="el-GR" sz="1800" dirty="0" err="1"/>
              <a:t>Swimming</a:t>
            </a:r>
            <a:r>
              <a:rPr lang="el-GR" sz="1800" dirty="0"/>
              <a:t> </a:t>
            </a:r>
            <a:r>
              <a:rPr lang="el-GR" sz="1800" dirty="0" err="1"/>
              <a:t>pools</a:t>
            </a:r>
            <a:r>
              <a:rPr lang="el-GR" sz="1800" dirty="0"/>
              <a:t> and </a:t>
            </a:r>
            <a:r>
              <a:rPr lang="el-GR" sz="1800" dirty="0" err="1"/>
              <a:t>similar</a:t>
            </a:r>
            <a:r>
              <a:rPr lang="el-GR" sz="1800" dirty="0"/>
              <a:t> </a:t>
            </a:r>
            <a:r>
              <a:rPr lang="el-GR" sz="1800" dirty="0" err="1"/>
              <a:t>environments</a:t>
            </a:r>
            <a:r>
              <a:rPr lang="el-GR" sz="1800" dirty="0"/>
              <a:t>)) </a:t>
            </a:r>
          </a:p>
          <a:p>
            <a:pPr lvl="1"/>
            <a:endParaRPr lang="el-GR" sz="1800" dirty="0"/>
          </a:p>
          <a:p>
            <a:pPr lvl="1"/>
            <a:r>
              <a:rPr lang="el-GR" sz="1800" b="1" dirty="0"/>
              <a:t>Συνιστάται</a:t>
            </a:r>
            <a:r>
              <a:rPr lang="en-US" sz="1800" b="1" dirty="0"/>
              <a:t> </a:t>
            </a:r>
            <a:r>
              <a:rPr lang="en-US" sz="1800" dirty="0"/>
              <a:t>χ</a:t>
            </a:r>
            <a:r>
              <a:rPr lang="el-GR" sz="1800" dirty="0" err="1"/>
              <a:t>ειρωνακτικός</a:t>
            </a:r>
            <a:r>
              <a:rPr lang="el-GR" sz="1800" dirty="0"/>
              <a:t> έλεγχος (ή χρήση αναλυτή αλογόνου με καταγραφικό χαρτιού) επιπέδων χλωρίου κατά τη διάρκεια λειτουργίας τους κάθε 4 ώρες για τις κολυμβητικές δεξαμενές και κάθε μία ώρα για τις δεξαμενές </a:t>
            </a:r>
            <a:r>
              <a:rPr lang="el-GR" sz="1800" dirty="0" err="1"/>
              <a:t>υδρομάλαξης</a:t>
            </a:r>
            <a:r>
              <a:rPr lang="el-GR" sz="1800" dirty="0"/>
              <a:t> και </a:t>
            </a:r>
          </a:p>
          <a:p>
            <a:pPr lvl="1"/>
            <a:endParaRPr lang="el-GR" sz="1800" dirty="0"/>
          </a:p>
          <a:p>
            <a:pPr lvl="1"/>
            <a:r>
              <a:rPr lang="el-GR" sz="1800" b="1" dirty="0"/>
              <a:t>Συνιστάται</a:t>
            </a:r>
            <a:r>
              <a:rPr lang="en-US" sz="1800" b="1" dirty="0"/>
              <a:t> </a:t>
            </a:r>
            <a:r>
              <a:rPr lang="el-GR" sz="1800" dirty="0"/>
              <a:t>τήρηση αρχείου καταγραφής, εκτός αν υπάρχει αυτόματος αναλυτής αλογόνου και σύστημα παρακολούθησης με σύστημα ειδοποίησης όταν οι τιμές των παραμέτρων είναι εκτός ορίων.</a:t>
            </a:r>
            <a:endParaRPr lang="en-US" sz="1800" dirty="0"/>
          </a:p>
        </p:txBody>
      </p:sp>
      <p:sp>
        <p:nvSpPr>
          <p:cNvPr id="5" name="Ορθογώνιο 4"/>
          <p:cNvSpPr/>
          <p:nvPr/>
        </p:nvSpPr>
        <p:spPr>
          <a:xfrm>
            <a:off x="6084168" y="6021288"/>
            <a:ext cx="2771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dirty="0"/>
              <a:t>Υποχρεωτική εφαρμογή </a:t>
            </a:r>
          </a:p>
        </p:txBody>
      </p:sp>
    </p:spTree>
    <p:extLst>
      <p:ext uri="{BB962C8B-B14F-4D97-AF65-F5344CB8AC3E}">
        <p14:creationId xmlns:p14="http://schemas.microsoft.com/office/powerpoint/2010/main" val="374891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124744"/>
            <a:ext cx="8507288" cy="5001419"/>
          </a:xfrm>
        </p:spPr>
        <p:txBody>
          <a:bodyPr/>
          <a:lstStyle/>
          <a:p>
            <a:pPr marL="0" indent="0" algn="ctr">
              <a:buNone/>
            </a:pPr>
            <a:r>
              <a:rPr lang="el-GR" b="1" dirty="0"/>
              <a:t>Ρύθμιση </a:t>
            </a:r>
            <a:r>
              <a:rPr lang="el-GR" b="1" dirty="0" err="1"/>
              <a:t>pH</a:t>
            </a:r>
            <a:r>
              <a:rPr lang="el-GR" b="1" dirty="0"/>
              <a:t>: </a:t>
            </a:r>
            <a:endParaRPr lang="en-US" b="1" dirty="0"/>
          </a:p>
          <a:p>
            <a:pPr lvl="1"/>
            <a:endParaRPr lang="el-GR" sz="1800" dirty="0"/>
          </a:p>
          <a:p>
            <a:pPr lvl="1"/>
            <a:r>
              <a:rPr lang="el-GR" sz="1800" dirty="0"/>
              <a:t>τιμές του </a:t>
            </a:r>
            <a:r>
              <a:rPr lang="el-GR" sz="1800" dirty="0" err="1"/>
              <a:t>pH</a:t>
            </a:r>
            <a:r>
              <a:rPr lang="el-GR" sz="1800" dirty="0"/>
              <a:t> στο νερό των εγκαταστάσεων υδάτων αναψυχής, θα πρέπει να διατηρούνται στα όρια που προβλέπονται από την κείμενη νομοθεσία (βλ. ΥΑ Γ1/443/1973 όπως τροποποιήθηκε από την Γ4/1150/76 και την ΔΥΓ2/80825/05).</a:t>
            </a:r>
          </a:p>
          <a:p>
            <a:pPr lvl="1"/>
            <a:endParaRPr lang="en-US" sz="1800" dirty="0"/>
          </a:p>
          <a:p>
            <a:pPr lvl="1"/>
            <a:r>
              <a:rPr lang="el-GR" sz="1800" dirty="0"/>
              <a:t>Τακτική μέτρηση και τήρηση αρχείων καταγραφής </a:t>
            </a:r>
            <a:r>
              <a:rPr lang="el-GR" sz="1800" dirty="0" err="1"/>
              <a:t>pH</a:t>
            </a:r>
            <a:r>
              <a:rPr lang="el-GR" sz="1800" dirty="0"/>
              <a:t> </a:t>
            </a:r>
            <a:r>
              <a:rPr lang="el-GR" sz="1800" b="1" dirty="0"/>
              <a:t>ανά οκτώ ώρες κατά τη διάρκεια λειτουργίας των κολυμβητικών δεξαμενών και τουλάχιστον ανά δύο ώρες κατά τη διάρκεια λειτουργίας των δεξαμενών </a:t>
            </a:r>
            <a:r>
              <a:rPr lang="el-GR" sz="1800" b="1" dirty="0" err="1"/>
              <a:t>υδρομάλαξης</a:t>
            </a:r>
            <a:r>
              <a:rPr lang="el-GR" sz="1800" b="1" dirty="0"/>
              <a:t> και υδροθεραπείας, εφόσον δεν υπάρχει αυτόματο σύστημα καταγραφής.</a:t>
            </a:r>
            <a:endParaRPr lang="en-US" sz="1800" b="1" dirty="0"/>
          </a:p>
          <a:p>
            <a:pPr lvl="1"/>
            <a:endParaRPr lang="en-US" sz="1800" dirty="0"/>
          </a:p>
          <a:p>
            <a:pPr lvl="1"/>
            <a:endParaRPr lang="el-GR" sz="1800" dirty="0"/>
          </a:p>
          <a:p>
            <a:endParaRPr lang="en-GB"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445224"/>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595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424936" cy="6120680"/>
          </a:xfrm>
        </p:spPr>
        <p:txBody>
          <a:bodyPr>
            <a:normAutofit/>
          </a:bodyPr>
          <a:lstStyle/>
          <a:p>
            <a:r>
              <a:rPr lang="el-GR" sz="1800" dirty="0"/>
              <a:t>Ο </a:t>
            </a:r>
            <a:r>
              <a:rPr lang="el-GR" sz="1800" b="1" dirty="0"/>
              <a:t>μέγιστος συνολικός αριθμός των εισερχομένων εντός της δεξαμενής </a:t>
            </a:r>
            <a:r>
              <a:rPr lang="el-GR" sz="1800" dirty="0"/>
              <a:t>κάθε στιγμή δεν θα είναι μεγαλύτερος από </a:t>
            </a:r>
            <a:r>
              <a:rPr lang="el-GR" sz="1800" b="1" dirty="0"/>
              <a:t>έναν λουόμενο ανά 5 m</a:t>
            </a:r>
            <a:r>
              <a:rPr lang="el-GR" sz="1800" b="1" baseline="30000" dirty="0"/>
              <a:t>2</a:t>
            </a:r>
            <a:r>
              <a:rPr lang="el-GR" sz="1800" b="1" dirty="0"/>
              <a:t> επιφανείας νερού.</a:t>
            </a:r>
          </a:p>
          <a:p>
            <a:r>
              <a:rPr lang="el-GR" sz="1800" dirty="0"/>
              <a:t>Η </a:t>
            </a:r>
            <a:r>
              <a:rPr lang="el-GR" sz="1800" b="1" dirty="0"/>
              <a:t>διάταξη των καθισμάτων </a:t>
            </a:r>
            <a:r>
              <a:rPr lang="el-GR" sz="1800" dirty="0"/>
              <a:t>(ξαπλώστρες, καρέκλες, πουφ, σεζλόνγκ, κτλ.) θα πρέπει να είναι τέτοια ώστε η απόσταση μεταξύ των ακρότερων σημείων των καθισμάτων δύο ατόμων που βρίσκονται σε δύο διαφορετικές ομπρέλες ή δύο ατόμων που διαμένουν σε διαφορετικό δωμάτιο, να είναι τουλάχιστον 2 μέτρα σε κάθε κατεύθυνση.</a:t>
            </a:r>
          </a:p>
          <a:p>
            <a:r>
              <a:rPr lang="el-GR" sz="1800" dirty="0"/>
              <a:t>Μετά από κάθε </a:t>
            </a:r>
            <a:r>
              <a:rPr lang="el-GR" sz="1800" b="1" dirty="0"/>
              <a:t>αλλαγή πελατών θα πρέπει να απολυμαίνονται τα καθίσματα, τα τραπεζάκια, τα κουτιά φύλαξης προσωπικών αντικειμένων, οι τιμοκατάλογοι και κάθε άλλο αντικείμενο </a:t>
            </a:r>
            <a:r>
              <a:rPr lang="el-GR" sz="1800" dirty="0"/>
              <a:t>το οποίο θα χρησιμοποιήσει ο επόμενος πελάτης.</a:t>
            </a:r>
          </a:p>
          <a:p>
            <a:r>
              <a:rPr lang="el-GR" sz="1800" b="1" dirty="0"/>
              <a:t>Διακοσμητικά </a:t>
            </a:r>
            <a:r>
              <a:rPr lang="el-GR" sz="1800" b="1" dirty="0" err="1"/>
              <a:t>συντριβάνια</a:t>
            </a:r>
            <a:r>
              <a:rPr lang="el-GR" sz="1800" dirty="0"/>
              <a:t>: </a:t>
            </a:r>
            <a:endParaRPr lang="en-US" sz="1800" dirty="0"/>
          </a:p>
          <a:p>
            <a:pPr lvl="1"/>
            <a:r>
              <a:rPr lang="el-GR" sz="1800" dirty="0"/>
              <a:t>χρήση πόσιμου νερού και απολύμανση με χρήση αλογόνου ή άλλου χημικού απολυμαντικού και διατήρηση σε καλή κατάσταση όλων των μερών τους.</a:t>
            </a:r>
            <a:endParaRPr lang="en-US" sz="1800" dirty="0"/>
          </a:p>
          <a:p>
            <a:pPr lvl="1"/>
            <a:r>
              <a:rPr lang="el-GR" sz="1800" dirty="0"/>
              <a:t>Εφόσον παρέμειναν εκτός λειτουργίας για πάνω από έναν μήνα, κατά την επανεκκίνηση τους θα πρέπει να ακολουθηθούν τα βήματα που περιγράφονται στην οδηγία: «ESGLI </a:t>
            </a:r>
            <a:r>
              <a:rPr lang="el-GR" sz="1800" dirty="0" err="1"/>
              <a:t>Guidance</a:t>
            </a:r>
            <a:r>
              <a:rPr lang="el-GR" sz="1800" dirty="0"/>
              <a:t> </a:t>
            </a:r>
            <a:r>
              <a:rPr lang="el-GR" sz="1800" dirty="0" err="1"/>
              <a:t>for</a:t>
            </a:r>
            <a:r>
              <a:rPr lang="el-GR" sz="1800" dirty="0"/>
              <a:t> </a:t>
            </a:r>
            <a:r>
              <a:rPr lang="el-GR" sz="1800" dirty="0" err="1"/>
              <a:t>managing</a:t>
            </a:r>
            <a:r>
              <a:rPr lang="el-GR" sz="1800" dirty="0"/>
              <a:t> </a:t>
            </a:r>
            <a:r>
              <a:rPr lang="el-GR" sz="1800" dirty="0" err="1"/>
              <a:t>Legionella</a:t>
            </a:r>
            <a:r>
              <a:rPr lang="el-GR" sz="1800" dirty="0"/>
              <a:t> </a:t>
            </a:r>
            <a:r>
              <a:rPr lang="el-GR" sz="1800" dirty="0" err="1"/>
              <a:t>in</a:t>
            </a:r>
            <a:r>
              <a:rPr lang="el-GR" sz="1800" dirty="0"/>
              <a:t> </a:t>
            </a:r>
            <a:r>
              <a:rPr lang="el-GR" sz="1800" dirty="0" err="1"/>
              <a:t>building</a:t>
            </a:r>
            <a:r>
              <a:rPr lang="el-GR" sz="1800" dirty="0"/>
              <a:t> </a:t>
            </a:r>
            <a:r>
              <a:rPr lang="el-GR" sz="1800" dirty="0" err="1"/>
              <a:t>water</a:t>
            </a:r>
            <a:r>
              <a:rPr lang="el-GR" sz="1800" dirty="0"/>
              <a:t> </a:t>
            </a:r>
            <a:r>
              <a:rPr lang="el-GR" sz="1800" dirty="0" err="1"/>
              <a:t>systems</a:t>
            </a:r>
            <a:r>
              <a:rPr lang="el-GR" sz="1800" dirty="0"/>
              <a:t> </a:t>
            </a:r>
            <a:r>
              <a:rPr lang="el-GR" sz="1800" dirty="0" err="1"/>
              <a:t>during</a:t>
            </a:r>
            <a:r>
              <a:rPr lang="el-GR" sz="1800" dirty="0"/>
              <a:t> </a:t>
            </a:r>
            <a:r>
              <a:rPr lang="el-GR" sz="1800" dirty="0" err="1"/>
              <a:t>the</a:t>
            </a:r>
            <a:r>
              <a:rPr lang="el-GR" sz="1800" dirty="0"/>
              <a:t> COVID-19 </a:t>
            </a:r>
            <a:r>
              <a:rPr lang="el-GR" sz="1800" dirty="0" err="1"/>
              <a:t>pandemic</a:t>
            </a:r>
            <a:r>
              <a:rPr lang="el-GR" sz="1800" dirty="0"/>
              <a:t>»</a:t>
            </a:r>
            <a:r>
              <a:rPr lang="en-US" sz="1800"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906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260648"/>
            <a:ext cx="8352928" cy="4464496"/>
          </a:xfrm>
        </p:spPr>
        <p:txBody>
          <a:bodyPr>
            <a:noAutofit/>
          </a:bodyPr>
          <a:lstStyle/>
          <a:p>
            <a:r>
              <a:rPr lang="en-US" sz="1800" b="1" dirty="0"/>
              <a:t>Κατα</a:t>
            </a:r>
            <a:r>
              <a:rPr lang="en-US" sz="1800" b="1" dirty="0" err="1"/>
              <a:t>ιωνιστήρες</a:t>
            </a:r>
            <a:r>
              <a:rPr lang="en-US" sz="1800" b="1" dirty="0"/>
              <a:t> (</a:t>
            </a:r>
            <a:r>
              <a:rPr lang="en-US" sz="1800" b="1" dirty="0" err="1"/>
              <a:t>ντους</a:t>
            </a:r>
            <a:r>
              <a:rPr lang="en-US" sz="1800" b="1" dirty="0"/>
              <a:t>)</a:t>
            </a:r>
          </a:p>
          <a:p>
            <a:pPr lvl="1"/>
            <a:r>
              <a:rPr lang="el-GR" sz="1800" dirty="0"/>
              <a:t>Οι </a:t>
            </a:r>
            <a:r>
              <a:rPr lang="el-GR" sz="1800" b="1" dirty="0" err="1"/>
              <a:t>καταιωνιστήρες</a:t>
            </a:r>
            <a:r>
              <a:rPr lang="el-GR" sz="1800" b="1" dirty="0"/>
              <a:t> (ντους)</a:t>
            </a:r>
            <a:r>
              <a:rPr lang="el-GR" sz="1800" dirty="0"/>
              <a:t> που εξυπηρετούν τις  εγκαταστάσεις υδάτων αναψυχής διαχωρίζονται με αδιαφανές διαχωριστικό έτσι ώστε να καθίσταται δυνατό το αποτελεσματικό λούσιμο των κολυμβητών πριν εισέλθουν στη κολυμβητική δεξαμενή.</a:t>
            </a:r>
            <a:endParaRPr lang="en-US" sz="1800" dirty="0"/>
          </a:p>
          <a:p>
            <a:pPr lvl="1"/>
            <a:r>
              <a:rPr lang="el-GR" sz="1800" dirty="0"/>
              <a:t>Ισχυρή σύσταση και έμφαση στην ενημέρωση των πελατών με σχετική σήμανση για χρήση των </a:t>
            </a:r>
            <a:r>
              <a:rPr lang="el-GR" sz="1800" dirty="0" err="1"/>
              <a:t>καταιωνιστήρων</a:t>
            </a:r>
            <a:r>
              <a:rPr lang="el-GR" sz="1800" dirty="0"/>
              <a:t> πριν και μετά τη χρήση της κολυμβητικής δεξαμενής. </a:t>
            </a:r>
            <a:endParaRPr lang="en-US" sz="1800" dirty="0"/>
          </a:p>
          <a:p>
            <a:pPr lvl="1"/>
            <a:r>
              <a:rPr lang="el-GR" sz="1800" dirty="0"/>
              <a:t>Συνιστάται να παρέχονται από το κατάλυμα τα απαραίτητα (π.χ. σαπούνι, αφρόλουτρο, κτλ.), καθώς επίσης και υγρό αντισηπτικό κατά την είσοδο στους </a:t>
            </a:r>
            <a:r>
              <a:rPr lang="el-GR" sz="1800" dirty="0" err="1"/>
              <a:t>καταιωνιστήρες</a:t>
            </a:r>
            <a:r>
              <a:rPr lang="el-GR" sz="1800" dirty="0"/>
              <a:t>.</a:t>
            </a:r>
            <a:endParaRPr lang="en-US" sz="1800" dirty="0"/>
          </a:p>
          <a:p>
            <a:r>
              <a:rPr lang="el-GR" sz="1800" b="1" dirty="0"/>
              <a:t>Χρήση υλικών ή κάλυψη αντικειμένων με υλικά που επιδέχονται αποτελεσματικής απολύμανσης </a:t>
            </a:r>
            <a:r>
              <a:rPr lang="el-GR" sz="1800" dirty="0"/>
              <a:t>στα καθίσματα, τα τραπέζια, τα κουτιά φύλαξης προσωπικών αντικειμένων, τα κουμπιά ειδοποίησης του προσωπικού και στους τιμοκαταλόγους.</a:t>
            </a:r>
            <a:endParaRPr lang="en-US" sz="1800" dirty="0"/>
          </a:p>
          <a:p>
            <a:r>
              <a:rPr lang="el-GR" sz="1800" b="1" dirty="0"/>
              <a:t>Προσφορά πετσετών που θα καλύπτουν το σύνολο της επιφάνειας και απολύμανση κάθε ξαπλώστρας/καθίσματος μετά από κάθε χρήση</a:t>
            </a:r>
            <a:r>
              <a:rPr lang="el-GR" sz="1800" dirty="0"/>
              <a:t>. Απομάκρυνση υφασμάτινων επιφανειών από τις ξαπλώστρες.</a:t>
            </a:r>
            <a:endParaRPr lang="en-GB" sz="1800" dirty="0"/>
          </a:p>
        </p:txBody>
      </p:sp>
      <p:sp>
        <p:nvSpPr>
          <p:cNvPr id="4" name="Ορθογώνιο 3"/>
          <p:cNvSpPr/>
          <p:nvPr/>
        </p:nvSpPr>
        <p:spPr>
          <a:xfrm>
            <a:off x="6300192" y="6165304"/>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val="1157458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Υπηρεσία </a:t>
            </a:r>
            <a:r>
              <a:rPr lang="el-GR" sz="3200" b="1" dirty="0" err="1"/>
              <a:t>transfer</a:t>
            </a:r>
            <a:r>
              <a:rPr lang="el-GR" sz="3200" b="1" dirty="0"/>
              <a:t> πελατών</a:t>
            </a:r>
            <a:endParaRPr lang="en-GB" sz="3200" b="1" dirty="0"/>
          </a:p>
        </p:txBody>
      </p:sp>
      <p:sp>
        <p:nvSpPr>
          <p:cNvPr id="3" name="Θέση περιεχομένου 2"/>
          <p:cNvSpPr>
            <a:spLocks noGrp="1"/>
          </p:cNvSpPr>
          <p:nvPr>
            <p:ph idx="1"/>
          </p:nvPr>
        </p:nvSpPr>
        <p:spPr/>
        <p:txBody>
          <a:bodyPr>
            <a:normAutofit/>
          </a:bodyPr>
          <a:lstStyle/>
          <a:p>
            <a:endParaRPr lang="el-GR" sz="1800" dirty="0"/>
          </a:p>
          <a:p>
            <a:r>
              <a:rPr lang="el-GR" sz="1800" dirty="0"/>
              <a:t>Παροχή αντισηπτικού από τον οδηγό στους πελάτες</a:t>
            </a:r>
            <a:endParaRPr lang="en-US" sz="1800" dirty="0"/>
          </a:p>
          <a:p>
            <a:endParaRPr lang="el-GR" sz="1800" dirty="0"/>
          </a:p>
          <a:p>
            <a:endParaRPr lang="el-GR" sz="1800" dirty="0"/>
          </a:p>
          <a:p>
            <a:endParaRPr lang="el-GR" sz="1800" dirty="0"/>
          </a:p>
          <a:p>
            <a:r>
              <a:rPr lang="el-GR" sz="1800" dirty="0"/>
              <a:t>Ο οδηγός αποφεύγει τις χειραψίες</a:t>
            </a:r>
          </a:p>
          <a:p>
            <a:r>
              <a:rPr lang="el-GR" sz="1800" dirty="0"/>
              <a:t>Ο οδηγός εξασφαλίζει το φυσικό αερισμό του οχήματος</a:t>
            </a:r>
          </a:p>
          <a:p>
            <a:r>
              <a:rPr lang="el-GR" sz="1800" dirty="0" err="1"/>
              <a:t>Club</a:t>
            </a:r>
            <a:r>
              <a:rPr lang="el-GR" sz="1800" dirty="0"/>
              <a:t> </a:t>
            </a:r>
            <a:r>
              <a:rPr lang="el-GR" sz="1800" dirty="0" err="1"/>
              <a:t>cars</a:t>
            </a:r>
            <a:r>
              <a:rPr lang="el-GR" sz="1800" dirty="0"/>
              <a:t>:  Μ.Α.Π για τον οδηγό και καθαρισμός των </a:t>
            </a:r>
            <a:r>
              <a:rPr lang="el-GR" sz="1800" dirty="0" err="1"/>
              <a:t>club</a:t>
            </a:r>
            <a:r>
              <a:rPr lang="el-GR" sz="1800" dirty="0"/>
              <a:t> </a:t>
            </a:r>
            <a:r>
              <a:rPr lang="el-GR" sz="1800" dirty="0" err="1"/>
              <a:t>cars</a:t>
            </a:r>
            <a:r>
              <a:rPr lang="el-GR" sz="1800" dirty="0"/>
              <a:t> μετά από κάθε χρήση. Για τα οχήματα αυτά ανοικτού τύπου δεν υφίστανται περιορισμοί στον αριθμό επιβαινόντων.</a:t>
            </a:r>
          </a:p>
          <a:p>
            <a:endParaRPr lang="en-GB" sz="1800" dirty="0"/>
          </a:p>
        </p:txBody>
      </p:sp>
      <p:sp>
        <p:nvSpPr>
          <p:cNvPr id="5" name="Ορθογώνιο 4"/>
          <p:cNvSpPr/>
          <p:nvPr/>
        </p:nvSpPr>
        <p:spPr>
          <a:xfrm>
            <a:off x="5940152" y="1988840"/>
            <a:ext cx="279876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6" name="Ορθογώνιο 5"/>
          <p:cNvSpPr/>
          <p:nvPr/>
        </p:nvSpPr>
        <p:spPr>
          <a:xfrm>
            <a:off x="323528" y="1484784"/>
            <a:ext cx="8568952" cy="129614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240615"/>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8"/>
          <p:cNvSpPr/>
          <p:nvPr/>
        </p:nvSpPr>
        <p:spPr>
          <a:xfrm>
            <a:off x="323528" y="2924944"/>
            <a:ext cx="8568952"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4944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Πόσιμο νερό-Δίκτυο ύδρευσης/αποχέτευσης</a:t>
            </a:r>
            <a:endParaRPr lang="en-GB" sz="3200" b="1" dirty="0"/>
          </a:p>
        </p:txBody>
      </p:sp>
      <p:sp>
        <p:nvSpPr>
          <p:cNvPr id="3" name="Θέση περιεχομένου 2"/>
          <p:cNvSpPr>
            <a:spLocks noGrp="1"/>
          </p:cNvSpPr>
          <p:nvPr>
            <p:ph idx="1"/>
          </p:nvPr>
        </p:nvSpPr>
        <p:spPr>
          <a:xfrm>
            <a:off x="457200" y="1628800"/>
            <a:ext cx="8363272" cy="4497363"/>
          </a:xfrm>
        </p:spPr>
        <p:txBody>
          <a:bodyPr>
            <a:normAutofit/>
          </a:bodyPr>
          <a:lstStyle/>
          <a:p>
            <a:pPr lvl="1"/>
            <a:r>
              <a:rPr lang="el-GR" sz="1800" dirty="0"/>
              <a:t>Τα καταλύματα θα πρέπει να συμμορφώνονται με την εγκύκλιο του Υπουργείου Υγείας </a:t>
            </a:r>
            <a:r>
              <a:rPr lang="el-GR" sz="1800" dirty="0">
                <a:solidFill>
                  <a:srgbClr val="FF0000"/>
                </a:solidFill>
                <a:hlinkClick r:id="rId2"/>
              </a:rPr>
              <a:t>«</a:t>
            </a:r>
            <a:r>
              <a:rPr lang="el-GR" sz="1800" dirty="0" err="1">
                <a:solidFill>
                  <a:srgbClr val="FF0000"/>
                </a:solidFill>
                <a:hlinkClick r:id="rId2"/>
              </a:rPr>
              <a:t>Προστασία</a:t>
            </a:r>
            <a:r>
              <a:rPr lang="el-GR" sz="1800" dirty="0">
                <a:solidFill>
                  <a:srgbClr val="FF0000"/>
                </a:solidFill>
                <a:hlinkClick r:id="rId2"/>
              </a:rPr>
              <a:t> της </a:t>
            </a:r>
            <a:r>
              <a:rPr lang="el-GR" sz="1800" dirty="0" err="1">
                <a:solidFill>
                  <a:srgbClr val="FF0000"/>
                </a:solidFill>
                <a:hlinkClick r:id="rId2"/>
              </a:rPr>
              <a:t>Δημόσιας</a:t>
            </a:r>
            <a:r>
              <a:rPr lang="el-GR" sz="1800" dirty="0">
                <a:solidFill>
                  <a:srgbClr val="FF0000"/>
                </a:solidFill>
                <a:hlinkClick r:id="rId2"/>
              </a:rPr>
              <a:t> </a:t>
            </a:r>
            <a:r>
              <a:rPr lang="el-GR" sz="1800" dirty="0" err="1">
                <a:solidFill>
                  <a:srgbClr val="FF0000"/>
                </a:solidFill>
                <a:hlinkClick r:id="rId2"/>
              </a:rPr>
              <a:t>Υγείας</a:t>
            </a:r>
            <a:r>
              <a:rPr lang="el-GR" sz="1800" dirty="0">
                <a:solidFill>
                  <a:srgbClr val="FF0000"/>
                </a:solidFill>
                <a:hlinkClick r:id="rId2"/>
              </a:rPr>
              <a:t> </a:t>
            </a:r>
            <a:r>
              <a:rPr lang="el-GR" sz="1800" dirty="0" err="1">
                <a:solidFill>
                  <a:srgbClr val="FF0000"/>
                </a:solidFill>
                <a:hlinkClick r:id="rId2"/>
              </a:rPr>
              <a:t>απο</a:t>
            </a:r>
            <a:r>
              <a:rPr lang="el-GR" sz="1800" dirty="0">
                <a:solidFill>
                  <a:srgbClr val="FF0000"/>
                </a:solidFill>
                <a:hlinkClick r:id="rId2"/>
              </a:rPr>
              <a:t>́ τον </a:t>
            </a:r>
            <a:r>
              <a:rPr lang="el-GR" sz="1800" dirty="0" err="1">
                <a:solidFill>
                  <a:srgbClr val="FF0000"/>
                </a:solidFill>
                <a:hlinkClick r:id="rId2"/>
              </a:rPr>
              <a:t>κορωνοϊο</a:t>
            </a:r>
            <a:r>
              <a:rPr lang="el-GR" sz="1800" dirty="0">
                <a:solidFill>
                  <a:srgbClr val="FF0000"/>
                </a:solidFill>
                <a:hlinkClick r:id="rId2"/>
              </a:rPr>
              <a:t>́ SARS-COV-2 στα </a:t>
            </a:r>
            <a:r>
              <a:rPr lang="el-GR" sz="1800" dirty="0" err="1">
                <a:solidFill>
                  <a:srgbClr val="FF0000"/>
                </a:solidFill>
                <a:hlinkClick r:id="rId2"/>
              </a:rPr>
              <a:t>συστήματα</a:t>
            </a:r>
            <a:r>
              <a:rPr lang="el-GR" sz="1800" dirty="0">
                <a:solidFill>
                  <a:srgbClr val="FF0000"/>
                </a:solidFill>
                <a:hlinkClick r:id="rId2"/>
              </a:rPr>
              <a:t> </a:t>
            </a:r>
            <a:r>
              <a:rPr lang="el-GR" sz="1800" dirty="0" err="1">
                <a:solidFill>
                  <a:srgbClr val="FF0000"/>
                </a:solidFill>
                <a:hlinkClick r:id="rId2"/>
              </a:rPr>
              <a:t>ύδρευσης</a:t>
            </a:r>
            <a:r>
              <a:rPr lang="el-GR" sz="1800" dirty="0">
                <a:solidFill>
                  <a:srgbClr val="FF0000"/>
                </a:solidFill>
                <a:hlinkClick r:id="rId2"/>
              </a:rPr>
              <a:t> και </a:t>
            </a:r>
            <a:r>
              <a:rPr lang="el-GR" sz="1800" dirty="0" err="1">
                <a:solidFill>
                  <a:srgbClr val="FF0000"/>
                </a:solidFill>
                <a:hlinkClick r:id="rId2"/>
              </a:rPr>
              <a:t>αποχέτευσης</a:t>
            </a:r>
            <a:r>
              <a:rPr lang="el-GR" sz="1800" dirty="0">
                <a:solidFill>
                  <a:srgbClr val="FF0000"/>
                </a:solidFill>
                <a:hlinkClick r:id="rId2"/>
              </a:rPr>
              <a:t>» με αρ. Δ1(δ)/ΓΠ16481/14.03.2020</a:t>
            </a:r>
            <a:r>
              <a:rPr lang="el-GR" sz="1800" dirty="0"/>
              <a:t>, όπως ισχύει.</a:t>
            </a:r>
          </a:p>
          <a:p>
            <a:pPr lvl="1"/>
            <a:endParaRPr lang="el-GR" sz="1800" dirty="0"/>
          </a:p>
          <a:p>
            <a:pPr lvl="1"/>
            <a:r>
              <a:rPr lang="el-GR" sz="1800" dirty="0"/>
              <a:t>Στην περίπτωση που τα τουριστικά καταλύματα παρέμειναν εκτός λειτουργίας για πάνω από ένα μήνα, κατά την επαναλειτουργία τους πρέπει να ακολουθηθούν τα βήματα που περιγράφονται στην οδηγία: «</a:t>
            </a:r>
            <a:r>
              <a:rPr lang="el-GR" sz="1800" dirty="0">
                <a:hlinkClick r:id="rId3"/>
              </a:rPr>
              <a:t>ESGLI </a:t>
            </a:r>
            <a:r>
              <a:rPr lang="el-GR" sz="1800" dirty="0" err="1">
                <a:hlinkClick r:id="rId3"/>
              </a:rPr>
              <a:t>Guidance</a:t>
            </a:r>
            <a:r>
              <a:rPr lang="el-GR" sz="1800" dirty="0">
                <a:hlinkClick r:id="rId3"/>
              </a:rPr>
              <a:t> </a:t>
            </a:r>
            <a:r>
              <a:rPr lang="el-GR" sz="1800" dirty="0" err="1">
                <a:hlinkClick r:id="rId3"/>
              </a:rPr>
              <a:t>for</a:t>
            </a:r>
            <a:r>
              <a:rPr lang="el-GR" sz="1800" dirty="0">
                <a:hlinkClick r:id="rId3"/>
              </a:rPr>
              <a:t> </a:t>
            </a:r>
            <a:r>
              <a:rPr lang="el-GR" sz="1800" dirty="0" err="1">
                <a:hlinkClick r:id="rId3"/>
              </a:rPr>
              <a:t>managing</a:t>
            </a:r>
            <a:r>
              <a:rPr lang="el-GR" sz="1800" dirty="0">
                <a:hlinkClick r:id="rId3"/>
              </a:rPr>
              <a:t> </a:t>
            </a:r>
            <a:r>
              <a:rPr lang="el-GR" sz="1800" dirty="0" err="1">
                <a:hlinkClick r:id="rId3"/>
              </a:rPr>
              <a:t>Legionella</a:t>
            </a:r>
            <a:r>
              <a:rPr lang="el-GR" sz="1800" dirty="0">
                <a:hlinkClick r:id="rId3"/>
              </a:rPr>
              <a:t> </a:t>
            </a:r>
            <a:r>
              <a:rPr lang="el-GR" sz="1800" dirty="0" err="1">
                <a:hlinkClick r:id="rId3"/>
              </a:rPr>
              <a:t>in</a:t>
            </a:r>
            <a:r>
              <a:rPr lang="el-GR" sz="1800" dirty="0">
                <a:hlinkClick r:id="rId3"/>
              </a:rPr>
              <a:t> </a:t>
            </a:r>
            <a:r>
              <a:rPr lang="el-GR" sz="1800" dirty="0" err="1">
                <a:hlinkClick r:id="rId3"/>
              </a:rPr>
              <a:t>building</a:t>
            </a:r>
            <a:r>
              <a:rPr lang="el-GR" sz="1800" dirty="0">
                <a:hlinkClick r:id="rId3"/>
              </a:rPr>
              <a:t> </a:t>
            </a:r>
            <a:r>
              <a:rPr lang="el-GR" sz="1800" dirty="0" err="1">
                <a:hlinkClick r:id="rId3"/>
              </a:rPr>
              <a:t>water</a:t>
            </a:r>
            <a:r>
              <a:rPr lang="el-GR" sz="1800" dirty="0">
                <a:hlinkClick r:id="rId3"/>
              </a:rPr>
              <a:t> </a:t>
            </a:r>
            <a:r>
              <a:rPr lang="el-GR" sz="1800" dirty="0" err="1">
                <a:hlinkClick r:id="rId3"/>
              </a:rPr>
              <a:t>systems</a:t>
            </a:r>
            <a:r>
              <a:rPr lang="el-GR" sz="1800" dirty="0">
                <a:hlinkClick r:id="rId3"/>
              </a:rPr>
              <a:t> </a:t>
            </a:r>
            <a:r>
              <a:rPr lang="el-GR" sz="1800" dirty="0" err="1">
                <a:hlinkClick r:id="rId3"/>
              </a:rPr>
              <a:t>during</a:t>
            </a:r>
            <a:r>
              <a:rPr lang="el-GR" sz="1800" dirty="0">
                <a:hlinkClick r:id="rId3"/>
              </a:rPr>
              <a:t> </a:t>
            </a:r>
            <a:r>
              <a:rPr lang="el-GR" sz="1800" dirty="0" err="1">
                <a:hlinkClick r:id="rId3"/>
              </a:rPr>
              <a:t>the</a:t>
            </a:r>
            <a:r>
              <a:rPr lang="el-GR" sz="1800" dirty="0">
                <a:hlinkClick r:id="rId3"/>
              </a:rPr>
              <a:t> COVID-19 </a:t>
            </a:r>
            <a:r>
              <a:rPr lang="el-GR" sz="1800" dirty="0" err="1">
                <a:hlinkClick r:id="rId3"/>
              </a:rPr>
              <a:t>pandemic</a:t>
            </a:r>
            <a:r>
              <a:rPr lang="el-GR" sz="1800" dirty="0"/>
              <a:t>».</a:t>
            </a:r>
          </a:p>
          <a:p>
            <a:endParaRPr lang="en-GB" sz="2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932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Δίκτυο αποχέτευσης</a:t>
            </a:r>
            <a:endParaRPr lang="en-GB" sz="3200" b="1" dirty="0"/>
          </a:p>
        </p:txBody>
      </p:sp>
      <p:sp>
        <p:nvSpPr>
          <p:cNvPr id="3" name="Θέση περιεχομένου 2"/>
          <p:cNvSpPr>
            <a:spLocks noGrp="1"/>
          </p:cNvSpPr>
          <p:nvPr>
            <p:ph idx="1"/>
          </p:nvPr>
        </p:nvSpPr>
        <p:spPr>
          <a:xfrm>
            <a:off x="467544" y="1379909"/>
            <a:ext cx="8219256" cy="4857403"/>
          </a:xfrm>
        </p:spPr>
        <p:txBody>
          <a:bodyPr>
            <a:normAutofit/>
          </a:bodyPr>
          <a:lstStyle/>
          <a:p>
            <a:r>
              <a:rPr lang="el-GR" sz="1800" dirty="0"/>
              <a:t>Χρήση τυπικών και καλά αεριζόμενων σωληνώσεων, όπως φρεάτια με </a:t>
            </a:r>
            <a:r>
              <a:rPr lang="el-GR" sz="1800" dirty="0" err="1"/>
              <a:t>οσμοπαγίδες</a:t>
            </a:r>
            <a:r>
              <a:rPr lang="el-GR" sz="1800" dirty="0"/>
              <a:t> και βαλβίδες αντεπιστροφής σε κρουνούς και ψεκαστήρες</a:t>
            </a:r>
            <a:endParaRPr lang="en-US" sz="1800" dirty="0"/>
          </a:p>
          <a:p>
            <a:endParaRPr lang="el-GR" sz="1800" dirty="0"/>
          </a:p>
          <a:p>
            <a:endParaRPr lang="el-GR" sz="1800" dirty="0"/>
          </a:p>
          <a:p>
            <a:endParaRPr lang="el-GR" sz="1800" dirty="0"/>
          </a:p>
          <a:p>
            <a:r>
              <a:rPr lang="el-GR" sz="1800" dirty="0"/>
              <a:t>Οι </a:t>
            </a:r>
            <a:r>
              <a:rPr lang="el-GR" sz="1800" dirty="0" err="1"/>
              <a:t>οσμοπαγίδες</a:t>
            </a:r>
            <a:r>
              <a:rPr lang="el-GR" sz="1800" dirty="0"/>
              <a:t> (σιφώνια) θα πρέπει να λειτουργούν σωστά και συνεχώς. </a:t>
            </a:r>
            <a:endParaRPr lang="en-US" sz="1800" dirty="0"/>
          </a:p>
          <a:p>
            <a:pPr lvl="1"/>
            <a:r>
              <a:rPr lang="el-GR" sz="1800" dirty="0"/>
              <a:t>Θα πρέπει δηλαδή να έχουν πάντα νερό μέσα. </a:t>
            </a:r>
            <a:endParaRPr lang="en-US" sz="1800" dirty="0"/>
          </a:p>
          <a:p>
            <a:pPr lvl="1"/>
            <a:r>
              <a:rPr lang="el-GR" sz="1800" dirty="0"/>
              <a:t>Σε περίπτωση που δεν χρησιμοποιείται ο χώρος για μεγάλο διάστημα θα πρέπει να προστίθεται νερό είτε προσθέτοντας το απευθείας στην </a:t>
            </a:r>
            <a:r>
              <a:rPr lang="el-GR" sz="1800" dirty="0" err="1"/>
              <a:t>οσμοπαγίδες</a:t>
            </a:r>
            <a:r>
              <a:rPr lang="el-GR" sz="1800" dirty="0"/>
              <a:t> είτε ανοίγοντας/λειτουργώντας τις συνδεδεμένες συσκευές. </a:t>
            </a:r>
            <a:endParaRPr lang="en-US" sz="1800" dirty="0"/>
          </a:p>
          <a:p>
            <a:pPr lvl="1"/>
            <a:r>
              <a:rPr lang="el-GR" sz="1800" dirty="0"/>
              <a:t>Αυτό θα πρέπει να γίνεται σε τακτά χρονικά διαστήματα ανάλογα με το πόσο γρήγορα εξατμίζεται το νερό από τις </a:t>
            </a:r>
            <a:r>
              <a:rPr lang="el-GR" sz="1800" dirty="0" err="1"/>
              <a:t>οσμοπαγίδες</a:t>
            </a:r>
            <a:r>
              <a:rPr lang="el-GR" sz="1800" dirty="0"/>
              <a:t> (π.χ. ανά 3 βδομάδες).</a:t>
            </a:r>
          </a:p>
          <a:p>
            <a:endParaRPr lang="en-GB" sz="1800" dirty="0"/>
          </a:p>
        </p:txBody>
      </p:sp>
      <p:sp>
        <p:nvSpPr>
          <p:cNvPr id="5" name="Ορθογώνιο 4"/>
          <p:cNvSpPr/>
          <p:nvPr/>
        </p:nvSpPr>
        <p:spPr>
          <a:xfrm>
            <a:off x="292231" y="2648932"/>
            <a:ext cx="8600249" cy="4020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Ορθογώνιο 5"/>
          <p:cNvSpPr/>
          <p:nvPr/>
        </p:nvSpPr>
        <p:spPr>
          <a:xfrm>
            <a:off x="5976275" y="2032218"/>
            <a:ext cx="271052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sp>
        <p:nvSpPr>
          <p:cNvPr id="7" name="Ορθογώνιο 6"/>
          <p:cNvSpPr/>
          <p:nvPr/>
        </p:nvSpPr>
        <p:spPr>
          <a:xfrm>
            <a:off x="292231" y="1196752"/>
            <a:ext cx="8600249" cy="129614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274" y="6096929"/>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59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Κλιματισμός και αερισμός χώρων</a:t>
            </a:r>
            <a:endParaRPr lang="en-GB" sz="3200" b="1" dirty="0"/>
          </a:p>
        </p:txBody>
      </p:sp>
      <p:sp>
        <p:nvSpPr>
          <p:cNvPr id="5" name="Θέση περιεχομένου 4"/>
          <p:cNvSpPr>
            <a:spLocks noGrp="1"/>
          </p:cNvSpPr>
          <p:nvPr>
            <p:ph idx="1"/>
          </p:nvPr>
        </p:nvSpPr>
        <p:spPr>
          <a:xfrm>
            <a:off x="457199" y="1600200"/>
            <a:ext cx="8281715" cy="4637112"/>
          </a:xfrm>
        </p:spPr>
        <p:txBody>
          <a:bodyPr>
            <a:normAutofit/>
          </a:bodyPr>
          <a:lstStyle/>
          <a:p>
            <a:pPr algn="just"/>
            <a:r>
              <a:rPr lang="el-GR" sz="2000" dirty="0"/>
              <a:t>Τα προβλεπόμενα στη με αρ. Δ1(δ)/ΓΠ οικ.26635/23.04.2020 εγκύκλιο του Υπουργείου Υγείας  </a:t>
            </a:r>
            <a:r>
              <a:rPr lang="el-GR" sz="2000" dirty="0">
                <a:solidFill>
                  <a:srgbClr val="FF0000"/>
                </a:solidFill>
                <a:hlinkClick r:id="rId2"/>
              </a:rPr>
              <a:t>«Λήψη μέτρων διασφάλισης της Δημόσιας Υγείας από ιογενείς και άλλες λοιμώξεις κατά τη χρήση κλιματιστικών μονάδων» (ΑΔΑ: 6ΒΟ5465ΦΥΟ-ΨΓΣ</a:t>
            </a:r>
            <a:r>
              <a:rPr lang="el-GR" sz="2000" dirty="0"/>
              <a:t>)</a:t>
            </a:r>
            <a:r>
              <a:rPr lang="el-GR" sz="2000" dirty="0">
                <a:solidFill>
                  <a:srgbClr val="FF0000"/>
                </a:solidFill>
              </a:rPr>
              <a:t> </a:t>
            </a:r>
            <a:r>
              <a:rPr lang="el-GR" sz="2000" dirty="0"/>
              <a:t>όπως ισχύει, </a:t>
            </a:r>
            <a:r>
              <a:rPr lang="el-GR" sz="2000" b="1" dirty="0"/>
              <a:t>με έμφαση</a:t>
            </a:r>
          </a:p>
          <a:p>
            <a:pPr algn="just"/>
            <a:endParaRPr lang="en-US" sz="2000" b="1" dirty="0"/>
          </a:p>
          <a:p>
            <a:pPr lvl="1"/>
            <a:r>
              <a:rPr lang="el-GR" sz="2000" b="1" dirty="0"/>
              <a:t>στην μη </a:t>
            </a:r>
            <a:r>
              <a:rPr lang="el-GR" sz="2000" b="1" dirty="0" err="1"/>
              <a:t>ανακυκλοφορία</a:t>
            </a:r>
            <a:r>
              <a:rPr lang="el-GR" sz="2000" b="1" dirty="0"/>
              <a:t> του αέρα και </a:t>
            </a:r>
          </a:p>
          <a:p>
            <a:pPr lvl="1"/>
            <a:endParaRPr lang="en-US" sz="2000" b="1" dirty="0"/>
          </a:p>
          <a:p>
            <a:pPr lvl="1"/>
            <a:r>
              <a:rPr lang="el-GR" sz="2000" b="1" dirty="0"/>
              <a:t>τον καλό φυσικό αερισμό στα δωμάτια και στους υπόλοιπους χώρους (διακοπή του συστήματος μη λειτουργίας κλιματισμού όταν είναι ανοιχτές οι πόρτες).</a:t>
            </a:r>
            <a:endParaRPr lang="en-GB" sz="20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305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836712"/>
            <a:ext cx="8229600" cy="1143000"/>
          </a:xfrm>
        </p:spPr>
        <p:txBody>
          <a:bodyPr>
            <a:noAutofit/>
          </a:bodyPr>
          <a:lstStyle/>
          <a:p>
            <a:br>
              <a:rPr lang="el-GR" sz="3200" b="1" dirty="0"/>
            </a:br>
            <a:r>
              <a:rPr lang="el-GR" sz="3200" b="1" dirty="0"/>
              <a:t>Εμπορικά καταστήματα εντός καταλυμάτων</a:t>
            </a:r>
            <a:br>
              <a:rPr lang="el-GR" sz="3200" b="1" dirty="0"/>
            </a:br>
            <a:endParaRPr lang="en-GB" sz="3200" b="1" dirty="0"/>
          </a:p>
        </p:txBody>
      </p:sp>
      <p:sp>
        <p:nvSpPr>
          <p:cNvPr id="3" name="Θέση περιεχομένου 2"/>
          <p:cNvSpPr>
            <a:spLocks noGrp="1"/>
          </p:cNvSpPr>
          <p:nvPr>
            <p:ph idx="1"/>
          </p:nvPr>
        </p:nvSpPr>
        <p:spPr>
          <a:xfrm>
            <a:off x="457200" y="3140968"/>
            <a:ext cx="8229600" cy="2985195"/>
          </a:xfrm>
        </p:spPr>
        <p:txBody>
          <a:bodyPr>
            <a:normAutofit/>
          </a:bodyPr>
          <a:lstStyle/>
          <a:p>
            <a:pPr marL="0" indent="0" algn="ctr">
              <a:buNone/>
            </a:pPr>
            <a:r>
              <a:rPr lang="el-GR" sz="2400" dirty="0"/>
              <a:t>Λειτουργία των υπηρεσιών</a:t>
            </a:r>
            <a:r>
              <a:rPr lang="en-US" sz="2400" dirty="0"/>
              <a:t>/κατα</a:t>
            </a:r>
            <a:r>
              <a:rPr lang="en-US" sz="2400" dirty="0" err="1"/>
              <a:t>στημάτων</a:t>
            </a:r>
            <a:r>
              <a:rPr lang="el-GR" sz="2400" dirty="0"/>
              <a:t> αυτών σύμφωνα με το ισχύον νομοθετικό πλαίσιο</a:t>
            </a:r>
          </a:p>
          <a:p>
            <a:pPr marL="0" indent="0" algn="ctr">
              <a:buNone/>
            </a:pPr>
            <a:endParaRPr lang="en-GB"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87415"/>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a:extLst>
              <a:ext uri="{FF2B5EF4-FFF2-40B4-BE49-F238E27FC236}">
                <a16:creationId xmlns:a16="http://schemas.microsoft.com/office/drawing/2014/main" id="{9EE784B2-1697-48C7-9C16-49B501A14BA9}"/>
              </a:ext>
            </a:extLst>
          </p:cNvPr>
          <p:cNvSpPr/>
          <p:nvPr/>
        </p:nvSpPr>
        <p:spPr>
          <a:xfrm>
            <a:off x="292231" y="2648932"/>
            <a:ext cx="8600249" cy="1932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1703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t>Κοινόχρηστοι χώροι (ανοιχτοί/</a:t>
            </a:r>
            <a:r>
              <a:rPr lang="el-GR" sz="2400" b="1" dirty="0" err="1"/>
              <a:t>κλειστο</a:t>
            </a:r>
            <a:r>
              <a:rPr lang="el-GR" sz="2400" b="1" dirty="0"/>
              <a:t>ί)- </a:t>
            </a:r>
            <a:r>
              <a:rPr lang="en-US" sz="2400" b="1" dirty="0"/>
              <a:t>lobby</a:t>
            </a:r>
            <a:r>
              <a:rPr lang="el-GR" sz="2400" b="1" dirty="0"/>
              <a:t>, καθιστικά, υπαίθρια καθιστικά (εξαιρουμένων αυτών γύρω από τις κολυμβητικές δεξαμενές)</a:t>
            </a:r>
            <a:endParaRPr lang="en-GB" sz="2400" b="1" dirty="0"/>
          </a:p>
        </p:txBody>
      </p:sp>
      <p:sp>
        <p:nvSpPr>
          <p:cNvPr id="3" name="Θέση περιεχομένου 2"/>
          <p:cNvSpPr>
            <a:spLocks noGrp="1"/>
          </p:cNvSpPr>
          <p:nvPr>
            <p:ph idx="1"/>
          </p:nvPr>
        </p:nvSpPr>
        <p:spPr>
          <a:xfrm>
            <a:off x="457200" y="1628800"/>
            <a:ext cx="8219256" cy="4137323"/>
          </a:xfrm>
        </p:spPr>
        <p:txBody>
          <a:bodyPr>
            <a:normAutofit lnSpcReduction="10000"/>
          </a:bodyPr>
          <a:lstStyle/>
          <a:p>
            <a:r>
              <a:rPr lang="el-GR" sz="1800" dirty="0"/>
              <a:t>Σήμανση για υπενθύμιση στους πελάτες να τηρούν αποστάσεις – εφαρμογή μέτρων όπως ταινίες στο δάπεδο, κώνοι ή άλλα μέσα για την τήρηση των αποστάσεων.</a:t>
            </a:r>
          </a:p>
          <a:p>
            <a:endParaRPr lang="el-GR" sz="1800" dirty="0"/>
          </a:p>
          <a:p>
            <a:r>
              <a:rPr lang="el-GR" sz="1800" dirty="0"/>
              <a:t>Σε όλους τους κοινόχρηστους χώρους τοποθέτηση αντισηπτικών διαλυμάτων (σταθερές ή μη συσκευές) για την ξηρή αντισηψία των χεριών</a:t>
            </a:r>
          </a:p>
          <a:p>
            <a:endParaRPr lang="el-GR" sz="1800" dirty="0"/>
          </a:p>
          <a:p>
            <a:r>
              <a:rPr lang="el-GR" sz="1800" dirty="0"/>
              <a:t>Αναδιάταξη επίπλων για αποφυγή συνωστισμού στους κοινόχρηστους χώρους (4 άτομα/10 τ.μ.)</a:t>
            </a:r>
          </a:p>
          <a:p>
            <a:endParaRPr lang="el-GR" sz="1800" dirty="0"/>
          </a:p>
          <a:p>
            <a:r>
              <a:rPr lang="el-GR" sz="1800" dirty="0"/>
              <a:t>Διάταξη καθισμάτων που το κατάλυμα διαθέτει στους πελάτες στον αιγιαλό σύμφωνα με το ισχύον νομοθετικό πλαίσιο.</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096929"/>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8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052736"/>
            <a:ext cx="8229600" cy="4525963"/>
          </a:xfrm>
        </p:spPr>
        <p:txBody>
          <a:bodyPr>
            <a:normAutofit/>
          </a:bodyPr>
          <a:lstStyle/>
          <a:p>
            <a:r>
              <a:rPr lang="el-GR" sz="2400" b="1" dirty="0"/>
              <a:t>Οι περισσότεροι ασθενείς εμφανίζουν ήπια νόσο</a:t>
            </a:r>
            <a:r>
              <a:rPr lang="el-GR" sz="2400" dirty="0"/>
              <a:t>. </a:t>
            </a:r>
          </a:p>
          <a:p>
            <a:endParaRPr lang="en-US" sz="2400" dirty="0"/>
          </a:p>
          <a:p>
            <a:r>
              <a:rPr lang="el-GR" sz="2400" dirty="0"/>
              <a:t>Σε περίπτωση βαρύτερης </a:t>
            </a:r>
            <a:r>
              <a:rPr lang="el-GR" sz="2400" dirty="0" err="1"/>
              <a:t>νόσησης</a:t>
            </a:r>
            <a:r>
              <a:rPr lang="el-GR" sz="2400" dirty="0"/>
              <a:t>, ο ασθενής </a:t>
            </a:r>
            <a:r>
              <a:rPr lang="el-GR" sz="2400" b="1" dirty="0"/>
              <a:t>μπορεί να εμφανίσει σοβαρή πνευμονία και να χρειαστεί νοσηλεία σε νοσοκομείο.</a:t>
            </a:r>
          </a:p>
          <a:p>
            <a:endParaRPr lang="el-GR" sz="2400" b="1" dirty="0"/>
          </a:p>
          <a:p>
            <a:r>
              <a:rPr lang="el-GR" sz="2400" b="1" dirty="0"/>
              <a:t>Τα άτομα που ανήκουν σε ομάδες υψηλού κινδύνου είναι πιθανότερο να εμφανίσουν σοβαρή νόσο.</a:t>
            </a:r>
            <a:endParaRPr lang="en-GB" sz="2400" b="1" dirty="0"/>
          </a:p>
        </p:txBody>
      </p:sp>
    </p:spTree>
    <p:extLst>
      <p:ext uri="{BB962C8B-B14F-4D97-AF65-F5344CB8AC3E}">
        <p14:creationId xmlns:p14="http://schemas.microsoft.com/office/powerpoint/2010/main" val="1489898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t>Κοινόχρηστοι χώροι (ανοιχτοί/</a:t>
            </a:r>
            <a:r>
              <a:rPr lang="el-GR" sz="2400" b="1" dirty="0" err="1"/>
              <a:t>κλειστο</a:t>
            </a:r>
            <a:r>
              <a:rPr lang="el-GR" sz="2400" b="1" dirty="0"/>
              <a:t>ί)- </a:t>
            </a:r>
            <a:r>
              <a:rPr lang="en-US" sz="2400" b="1" dirty="0"/>
              <a:t>lobby</a:t>
            </a:r>
            <a:r>
              <a:rPr lang="el-GR" sz="2400" b="1" dirty="0"/>
              <a:t>, καθιστικά, υπαίθρια καθιστικά (εξαιρουμένων αυτών γύρω από τις κολυμβητικές δεξαμενές)</a:t>
            </a:r>
            <a:endParaRPr lang="en-GB" sz="2400" b="1" dirty="0"/>
          </a:p>
        </p:txBody>
      </p:sp>
      <p:sp>
        <p:nvSpPr>
          <p:cNvPr id="3" name="Θέση περιεχομένου 2"/>
          <p:cNvSpPr>
            <a:spLocks noGrp="1"/>
          </p:cNvSpPr>
          <p:nvPr>
            <p:ph idx="1"/>
          </p:nvPr>
        </p:nvSpPr>
        <p:spPr>
          <a:xfrm>
            <a:off x="457200" y="1916832"/>
            <a:ext cx="8229600" cy="4209331"/>
          </a:xfrm>
        </p:spPr>
        <p:txBody>
          <a:bodyPr>
            <a:normAutofit fontScale="62500" lnSpcReduction="20000"/>
          </a:bodyPr>
          <a:lstStyle/>
          <a:p>
            <a:r>
              <a:rPr lang="el-GR" b="1" dirty="0"/>
              <a:t>Ανελκυστήρες: </a:t>
            </a:r>
            <a:endParaRPr lang="en-US" b="1" dirty="0"/>
          </a:p>
          <a:p>
            <a:pPr lvl="1"/>
            <a:r>
              <a:rPr lang="en-US" dirty="0"/>
              <a:t>σ</a:t>
            </a:r>
            <a:r>
              <a:rPr lang="el-GR" dirty="0" err="1"/>
              <a:t>ύσταση</a:t>
            </a:r>
            <a:r>
              <a:rPr lang="el-GR" dirty="0"/>
              <a:t> στους πελάτες για αποφυγή χρήσης ανελκυστήρων. Τοποθέτηση απολυμαντικών στις εισόδους και σύσταση για χρήση κατά την είσοδο και έξοδο. </a:t>
            </a:r>
          </a:p>
          <a:p>
            <a:pPr lvl="1"/>
            <a:endParaRPr lang="el-GR" dirty="0"/>
          </a:p>
          <a:p>
            <a:pPr lvl="1"/>
            <a:r>
              <a:rPr lang="el-GR" dirty="0"/>
              <a:t>Συχνή καθαριότητα ανελκυστήρων με έμφαση σε επιφάνειες που αγγίζονται συχνά (χερούλια, κομβία κλπ)</a:t>
            </a:r>
          </a:p>
          <a:p>
            <a:pPr marL="457200" lvl="1" indent="0">
              <a:buNone/>
            </a:pPr>
            <a:endParaRPr lang="el-GR" dirty="0"/>
          </a:p>
          <a:p>
            <a:pPr marL="457200" lvl="1" indent="0">
              <a:buNone/>
            </a:pPr>
            <a:endParaRPr lang="el-GR" dirty="0"/>
          </a:p>
          <a:p>
            <a:r>
              <a:rPr lang="el-GR" b="1" dirty="0" err="1"/>
              <a:t>Valet</a:t>
            </a:r>
            <a:r>
              <a:rPr lang="el-GR" b="1" dirty="0"/>
              <a:t> </a:t>
            </a:r>
            <a:r>
              <a:rPr lang="el-GR" b="1" dirty="0" err="1"/>
              <a:t>parking</a:t>
            </a:r>
            <a:r>
              <a:rPr lang="el-GR" dirty="0"/>
              <a:t>: </a:t>
            </a:r>
            <a:endParaRPr lang="en-US" dirty="0"/>
          </a:p>
          <a:p>
            <a:pPr lvl="1"/>
            <a:r>
              <a:rPr lang="el-GR" dirty="0"/>
              <a:t>προτροπή για </a:t>
            </a:r>
            <a:r>
              <a:rPr lang="el-GR" dirty="0" err="1"/>
              <a:t>self</a:t>
            </a:r>
            <a:r>
              <a:rPr lang="el-GR" dirty="0"/>
              <a:t>-</a:t>
            </a:r>
            <a:r>
              <a:rPr lang="el-GR" dirty="0" err="1"/>
              <a:t>service</a:t>
            </a:r>
            <a:r>
              <a:rPr lang="el-GR" dirty="0"/>
              <a:t> </a:t>
            </a:r>
            <a:r>
              <a:rPr lang="el-GR" dirty="0" err="1"/>
              <a:t>parking</a:t>
            </a:r>
            <a:r>
              <a:rPr lang="el-GR" dirty="0"/>
              <a:t> αντί για υπηρεσία </a:t>
            </a:r>
            <a:r>
              <a:rPr lang="el-GR" dirty="0" err="1"/>
              <a:t>valet</a:t>
            </a:r>
            <a:r>
              <a:rPr lang="el-GR" dirty="0"/>
              <a:t>. Αν παραμείνει η υπηρεσία </a:t>
            </a:r>
            <a:r>
              <a:rPr lang="el-GR" dirty="0" err="1"/>
              <a:t>valet</a:t>
            </a:r>
            <a:r>
              <a:rPr lang="el-GR" dirty="0"/>
              <a:t> </a:t>
            </a:r>
            <a:r>
              <a:rPr lang="el-GR" dirty="0" err="1"/>
              <a:t>parking</a:t>
            </a:r>
            <a:r>
              <a:rPr lang="el-GR" dirty="0"/>
              <a:t>, τότε χρήση Μ.Α.Π. από τον </a:t>
            </a:r>
            <a:r>
              <a:rPr lang="el-GR" dirty="0" err="1"/>
              <a:t>valet</a:t>
            </a:r>
            <a:r>
              <a:rPr lang="el-GR"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285" y="3717032"/>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Ορθογώνιο 5"/>
          <p:cNvSpPr/>
          <p:nvPr/>
        </p:nvSpPr>
        <p:spPr>
          <a:xfrm>
            <a:off x="5563286" y="2821578"/>
            <a:ext cx="279876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l-GR" dirty="0"/>
              <a:t>Προαιρετική Εφαρμογή</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661" y="5661248"/>
            <a:ext cx="27987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190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b="1" dirty="0"/>
              <a:t>Κοινόχρηστοι χώροι (ανοιχτοί/</a:t>
            </a:r>
            <a:r>
              <a:rPr lang="el-GR" sz="2400" b="1" dirty="0" err="1"/>
              <a:t>κλειστο</a:t>
            </a:r>
            <a:r>
              <a:rPr lang="el-GR" sz="2400" b="1" dirty="0"/>
              <a:t>ί)- </a:t>
            </a:r>
            <a:r>
              <a:rPr lang="en-US" sz="2400" b="1" dirty="0"/>
              <a:t>lobby</a:t>
            </a:r>
            <a:r>
              <a:rPr lang="el-GR" sz="2400" b="1" dirty="0"/>
              <a:t>, καθιστικά, υπαίθρια καθιστικά (εξαιρουμένων αυτών γύρω από τις κολυμβητικές δεξαμενές)</a:t>
            </a:r>
            <a:endParaRPr lang="en-GB" sz="2400" b="1" dirty="0"/>
          </a:p>
        </p:txBody>
      </p:sp>
      <p:sp>
        <p:nvSpPr>
          <p:cNvPr id="3" name="Θέση περιεχομένου 2"/>
          <p:cNvSpPr>
            <a:spLocks noGrp="1"/>
          </p:cNvSpPr>
          <p:nvPr>
            <p:ph idx="1"/>
          </p:nvPr>
        </p:nvSpPr>
        <p:spPr>
          <a:xfrm>
            <a:off x="457200" y="1700808"/>
            <a:ext cx="8229600" cy="4425355"/>
          </a:xfrm>
        </p:spPr>
        <p:txBody>
          <a:bodyPr>
            <a:normAutofit/>
          </a:bodyPr>
          <a:lstStyle/>
          <a:p>
            <a:r>
              <a:rPr lang="el-GR" sz="2000" b="1" dirty="0"/>
              <a:t>B</a:t>
            </a:r>
            <a:r>
              <a:rPr lang="en-GB" sz="2000" b="1" dirty="0" err="1"/>
              <a:t>usiness</a:t>
            </a:r>
            <a:r>
              <a:rPr lang="en-GB" sz="2000" b="1" dirty="0"/>
              <a:t> </a:t>
            </a:r>
            <a:r>
              <a:rPr lang="en-GB" sz="2000" b="1" dirty="0" err="1"/>
              <a:t>centers</a:t>
            </a:r>
            <a:r>
              <a:rPr lang="en-GB" sz="2000" b="1" dirty="0"/>
              <a:t>: </a:t>
            </a:r>
          </a:p>
          <a:p>
            <a:pPr lvl="1"/>
            <a:r>
              <a:rPr lang="el-GR" sz="2000" dirty="0"/>
              <a:t>Εξέταση αναστολής λειτουργίας των </a:t>
            </a:r>
            <a:r>
              <a:rPr lang="el-GR" sz="2000" dirty="0" err="1"/>
              <a:t>business</a:t>
            </a:r>
            <a:r>
              <a:rPr lang="el-GR" sz="2000" dirty="0"/>
              <a:t> </a:t>
            </a:r>
            <a:r>
              <a:rPr lang="el-GR" sz="2000" dirty="0" err="1"/>
              <a:t>centers</a:t>
            </a:r>
            <a:r>
              <a:rPr lang="el-GR" sz="2000" dirty="0"/>
              <a:t>, εναλλακτικά συνιστάται η διάθεση πρόσβασης σε </a:t>
            </a:r>
            <a:r>
              <a:rPr lang="el-GR" sz="2000" dirty="0" err="1"/>
              <a:t>wifi</a:t>
            </a:r>
            <a:r>
              <a:rPr lang="el-GR" sz="2000" dirty="0"/>
              <a:t> και σε υπηρεσίες εκτύπωσης ή άλλων υπηρεσιών </a:t>
            </a:r>
            <a:r>
              <a:rPr lang="el-GR" sz="2000" dirty="0" err="1"/>
              <a:t>business</a:t>
            </a:r>
            <a:r>
              <a:rPr lang="el-GR" sz="2000" dirty="0"/>
              <a:t> </a:t>
            </a:r>
            <a:r>
              <a:rPr lang="el-GR" sz="2000" dirty="0" err="1"/>
              <a:t>centers</a:t>
            </a:r>
            <a:r>
              <a:rPr lang="el-GR" sz="2000" dirty="0"/>
              <a:t> μέσω σύνδεσης από προσωπική συσκευή του πελάτη.</a:t>
            </a:r>
          </a:p>
          <a:p>
            <a:pPr lvl="1"/>
            <a:endParaRPr lang="el-GR" sz="2000" dirty="0"/>
          </a:p>
          <a:p>
            <a:r>
              <a:rPr lang="el-GR" sz="2000" b="1" dirty="0"/>
              <a:t>Αποχωρητήρια</a:t>
            </a:r>
            <a:r>
              <a:rPr lang="el-GR" sz="2000" dirty="0"/>
              <a:t>: </a:t>
            </a:r>
          </a:p>
          <a:p>
            <a:pPr lvl="1"/>
            <a:r>
              <a:rPr lang="el-GR" sz="2000" dirty="0"/>
              <a:t>τοποθέτηση ενημερωτικής σήμανσης στους χρήστες να αποφεύγουν το συνωστισμό και να εκκενώνουν τις λεκάνες των κοινόχρηστων αποχωρητηρίων με κλειστό το καπάκι για την αποφυγή μετάδοσης μέσω του αερολύματος από την τουαλέτα.</a:t>
            </a:r>
          </a:p>
          <a:p>
            <a:endParaRPr lang="en-GB" sz="2000" dirty="0"/>
          </a:p>
        </p:txBody>
      </p:sp>
      <p:sp>
        <p:nvSpPr>
          <p:cNvPr id="4" name="Ορθογώνιο 3"/>
          <p:cNvSpPr/>
          <p:nvPr/>
        </p:nvSpPr>
        <p:spPr>
          <a:xfrm>
            <a:off x="6258083" y="5949280"/>
            <a:ext cx="247484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gn="ctr"/>
            <a:r>
              <a:rPr lang="el-GR" dirty="0"/>
              <a:t>Προαιρετική Εφαρμογή</a:t>
            </a:r>
            <a:endParaRPr lang="en-GB" dirty="0"/>
          </a:p>
        </p:txBody>
      </p:sp>
    </p:spTree>
    <p:extLst>
      <p:ext uri="{BB962C8B-B14F-4D97-AF65-F5344CB8AC3E}">
        <p14:creationId xmlns:p14="http://schemas.microsoft.com/office/powerpoint/2010/main" val="1650551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22313" y="4581128"/>
            <a:ext cx="7772400" cy="3983049"/>
          </a:xfrm>
        </p:spPr>
        <p:txBody>
          <a:bodyPr>
            <a:normAutofit/>
          </a:bodyPr>
          <a:lstStyle/>
          <a:p>
            <a:r>
              <a:rPr lang="el-GR" dirty="0" err="1"/>
              <a:t>Διαχειριση</a:t>
            </a:r>
            <a:r>
              <a:rPr lang="el-GR" dirty="0"/>
              <a:t> </a:t>
            </a:r>
            <a:r>
              <a:rPr lang="el-GR" dirty="0" err="1"/>
              <a:t>υποπτου</a:t>
            </a:r>
            <a:r>
              <a:rPr lang="el-GR" dirty="0"/>
              <a:t> </a:t>
            </a:r>
            <a:r>
              <a:rPr lang="el-GR" dirty="0" err="1"/>
              <a:t>κρουσματο</a:t>
            </a:r>
            <a:r>
              <a:rPr lang="en-US" dirty="0"/>
              <a:t>σ</a:t>
            </a:r>
            <a:r>
              <a:rPr lang="el-GR" dirty="0"/>
              <a:t> </a:t>
            </a:r>
            <a:r>
              <a:rPr lang="en-US" dirty="0"/>
              <a:t>COVID</a:t>
            </a:r>
            <a:r>
              <a:rPr lang="el-GR" dirty="0"/>
              <a:t>-19</a:t>
            </a:r>
            <a:br>
              <a:rPr lang="en-GB" dirty="0"/>
            </a:br>
            <a:endParaRPr lang="en-GB" dirty="0"/>
          </a:p>
        </p:txBody>
      </p:sp>
    </p:spTree>
    <p:extLst>
      <p:ext uri="{BB962C8B-B14F-4D97-AF65-F5344CB8AC3E}">
        <p14:creationId xmlns:p14="http://schemas.microsoft.com/office/powerpoint/2010/main" val="2307396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620688"/>
            <a:ext cx="8229600" cy="1143000"/>
          </a:xfrm>
        </p:spPr>
        <p:txBody>
          <a:bodyPr>
            <a:noAutofit/>
          </a:bodyPr>
          <a:lstStyle/>
          <a:p>
            <a:r>
              <a:rPr lang="el-GR" sz="3200" b="1" dirty="0"/>
              <a:t>Εάν ένας επισκέπτης  παρουσιάσει </a:t>
            </a:r>
            <a:r>
              <a:rPr lang="el-GR" sz="3200" b="1" u="sng" dirty="0"/>
              <a:t>συμπτώματα συμβατά με την λοίμωξη </a:t>
            </a:r>
            <a:r>
              <a:rPr lang="en-US" sz="3200" b="1" u="sng" dirty="0"/>
              <a:t>COVID</a:t>
            </a:r>
            <a:r>
              <a:rPr lang="el-GR" sz="3200" b="1" dirty="0"/>
              <a:t>-19, </a:t>
            </a:r>
            <a:r>
              <a:rPr lang="el-GR" sz="3200" dirty="0"/>
              <a:t>εφαρμόζονται τα παρακάτω:</a:t>
            </a:r>
            <a:br>
              <a:rPr lang="en-GB" sz="3200" dirty="0"/>
            </a:br>
            <a:endParaRPr lang="en-GB" sz="3200" dirty="0"/>
          </a:p>
        </p:txBody>
      </p:sp>
      <p:sp>
        <p:nvSpPr>
          <p:cNvPr id="5" name="Θέση περιεχομένου 4"/>
          <p:cNvSpPr>
            <a:spLocks noGrp="1"/>
          </p:cNvSpPr>
          <p:nvPr>
            <p:ph idx="1"/>
          </p:nvPr>
        </p:nvSpPr>
        <p:spPr>
          <a:xfrm>
            <a:off x="457200" y="1999381"/>
            <a:ext cx="8229600" cy="4525963"/>
          </a:xfrm>
        </p:spPr>
        <p:txBody>
          <a:bodyPr>
            <a:normAutofit/>
          </a:bodyPr>
          <a:lstStyle/>
          <a:p>
            <a:pPr lvl="0"/>
            <a:r>
              <a:rPr lang="el-GR" sz="1800" b="1" dirty="0"/>
              <a:t>Καλείται ο ιατρός </a:t>
            </a:r>
            <a:r>
              <a:rPr lang="el-GR" sz="1800" dirty="0"/>
              <a:t>με τον οποίο συνεργάζεται το τουριστικό κατάλυμα για αξιολόγηση του περιστατικού. </a:t>
            </a:r>
            <a:endParaRPr lang="en-GB" sz="1800" dirty="0"/>
          </a:p>
          <a:p>
            <a:pPr lvl="0"/>
            <a:r>
              <a:rPr lang="el-GR" sz="1800" b="1" dirty="0"/>
              <a:t>Αν ο ασθενής έχει επείγουσα ανάγκη νοσηλείας, παρουσιάζει σοβαρή κλινική εικόνα -&gt; </a:t>
            </a:r>
            <a:r>
              <a:rPr lang="el-GR" sz="1800" dirty="0"/>
              <a:t>διακομίζεται προς την οικεία μονάδα υγείας, ως ύποπτο κρούσμα </a:t>
            </a:r>
            <a:r>
              <a:rPr lang="en-US" sz="1800" dirty="0"/>
              <a:t>COVID</a:t>
            </a:r>
            <a:r>
              <a:rPr lang="el-GR" sz="1800" dirty="0"/>
              <a:t>-19. </a:t>
            </a:r>
          </a:p>
          <a:p>
            <a:pPr lvl="1"/>
            <a:r>
              <a:rPr lang="el-GR" sz="1800" dirty="0"/>
              <a:t>Σε περίπτωση που δεν υπάρχει δυνατότητα διαχείρισης περιστατικού </a:t>
            </a:r>
            <a:r>
              <a:rPr lang="en-US" sz="1800" dirty="0"/>
              <a:t>COVID</a:t>
            </a:r>
            <a:r>
              <a:rPr lang="el-GR" sz="1800" dirty="0"/>
              <a:t>-19 από τις υγειονομικές υποδομές της </a:t>
            </a:r>
            <a:r>
              <a:rPr lang="el-GR" sz="1800" b="1" dirty="0"/>
              <a:t>περιοχής πρέπει να υπάρχει πρόβλεψη για μεταφορά του ασθενή (ΕΚΑΒ, πλωτό ασθενοφόρο, </a:t>
            </a:r>
            <a:r>
              <a:rPr lang="el-GR" sz="1800" b="1" dirty="0" err="1"/>
              <a:t>αεροδιακομιδή</a:t>
            </a:r>
            <a:r>
              <a:rPr lang="el-GR" sz="1800" b="1" dirty="0"/>
              <a:t>) στην πλησιέστερη μονάδα υγείας όπου μπορεί να το διαχειριστεί.   </a:t>
            </a:r>
            <a:endParaRPr lang="en-GB" sz="1800" b="1" dirty="0"/>
          </a:p>
          <a:p>
            <a:pPr lvl="0"/>
            <a:r>
              <a:rPr lang="el-GR" sz="1800" dirty="0"/>
              <a:t>Αν ο ασθενής </a:t>
            </a:r>
            <a:r>
              <a:rPr lang="el-GR" sz="1800" b="1" dirty="0"/>
              <a:t>εμφανίζει ήπια κλινική εικόνα -&gt; </a:t>
            </a:r>
            <a:r>
              <a:rPr lang="el-GR" sz="1800" dirty="0"/>
              <a:t> λαμβάνεται από τον ιατρό δείγμα για εργαστηριακή επιβεβαίωση </a:t>
            </a:r>
            <a:r>
              <a:rPr lang="en-US" sz="1800" dirty="0"/>
              <a:t>COVID</a:t>
            </a:r>
            <a:r>
              <a:rPr lang="el-GR" sz="1800" dirty="0"/>
              <a:t>. </a:t>
            </a:r>
            <a:endParaRPr lang="en-GB" sz="1800" dirty="0"/>
          </a:p>
        </p:txBody>
      </p:sp>
    </p:spTree>
    <p:extLst>
      <p:ext uri="{BB962C8B-B14F-4D97-AF65-F5344CB8AC3E}">
        <p14:creationId xmlns:p14="http://schemas.microsoft.com/office/powerpoint/2010/main" val="2225370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200" y="548681"/>
            <a:ext cx="8219256" cy="5400599"/>
          </a:xfrm>
        </p:spPr>
        <p:txBody>
          <a:bodyPr>
            <a:normAutofit lnSpcReduction="10000"/>
          </a:bodyPr>
          <a:lstStyle/>
          <a:p>
            <a:pPr lvl="0"/>
            <a:r>
              <a:rPr lang="el-GR" sz="2400" b="1" dirty="0"/>
              <a:t>Εφόσον το περιστατικό αξιολογείται ως πιθανό </a:t>
            </a:r>
            <a:r>
              <a:rPr lang="en-US" sz="2400" b="1" dirty="0"/>
              <a:t>COVID</a:t>
            </a:r>
            <a:r>
              <a:rPr lang="el-GR" sz="2400" b="1" dirty="0"/>
              <a:t>-19 από τον εξετάζοντα ιατρό </a:t>
            </a:r>
            <a:r>
              <a:rPr lang="en-US" sz="2400" b="1" dirty="0" err="1"/>
              <a:t>τοτε</a:t>
            </a:r>
            <a:r>
              <a:rPr lang="en-US" sz="2400" b="1" dirty="0"/>
              <a:t> α</a:t>
            </a:r>
            <a:r>
              <a:rPr lang="en-US" sz="2400" b="1" dirty="0" err="1"/>
              <a:t>κουλουθούντ</a:t>
            </a:r>
            <a:r>
              <a:rPr lang="en-US" sz="2400" b="1" dirty="0"/>
              <a:t>αι οι παρακάτω ενέργειες:</a:t>
            </a:r>
            <a:endParaRPr lang="el-GR" sz="2400" b="1" dirty="0"/>
          </a:p>
          <a:p>
            <a:pPr lvl="0"/>
            <a:endParaRPr lang="el-GR" sz="1800" b="1" dirty="0"/>
          </a:p>
          <a:p>
            <a:pPr lvl="1"/>
            <a:r>
              <a:rPr lang="en-US" sz="1800" dirty="0"/>
              <a:t>Ο</a:t>
            </a:r>
            <a:r>
              <a:rPr lang="el-GR" sz="1800" dirty="0"/>
              <a:t> υγειονομικός υπεύθυνος του ξενοδοχείου επικοινωνεί ΑΜΕΣΑ με τον ΕΟΔΥ στα τηλέφωνα</a:t>
            </a:r>
            <a:r>
              <a:rPr lang="el-GR" sz="1800" b="1" dirty="0"/>
              <a:t> 210 5212054 ή τον ειδικό τετραψήφιο αριθμό 1135  </a:t>
            </a:r>
            <a:r>
              <a:rPr lang="el-GR" sz="1800" dirty="0"/>
              <a:t>(όλο το 24ωρο), για δήλωση του ύποπτου κρούσματος και οδηγίες αντιμετώπισής του. </a:t>
            </a:r>
          </a:p>
          <a:p>
            <a:pPr lvl="1"/>
            <a:endParaRPr lang="en-GB" sz="1800" dirty="0"/>
          </a:p>
          <a:p>
            <a:pPr lvl="1"/>
            <a:r>
              <a:rPr lang="el-GR" sz="1800" dirty="0"/>
              <a:t>Ο ασθενής με ήπια κλινική εικόνα παραμένει στο δωμάτιό του, μέχρι τη γνωστοποίηση των αποτελεσμάτων του εργαστηριακού ελέγχου. </a:t>
            </a:r>
          </a:p>
          <a:p>
            <a:pPr lvl="1"/>
            <a:endParaRPr lang="en-GB" sz="1800" dirty="0"/>
          </a:p>
          <a:p>
            <a:pPr lvl="1"/>
            <a:r>
              <a:rPr lang="el-GR" sz="1800" dirty="0"/>
              <a:t>Κατά την ως άνω αναμονή, α</a:t>
            </a:r>
            <a:r>
              <a:rPr lang="el-GR" sz="1800" b="1" dirty="0"/>
              <a:t>ποφεύγεται η είσοδος προσωπικού στο δωμάτιο του ασθενούς</a:t>
            </a:r>
            <a:r>
              <a:rPr lang="el-GR" sz="1800" dirty="0"/>
              <a:t>, αν δεν υπάρχει σημαντικός λόγος. Αν παρουσιαστεί ανάγκη, </a:t>
            </a:r>
            <a:r>
              <a:rPr lang="el-GR" sz="1800" b="1" u="sng" dirty="0"/>
              <a:t>ένα μέλος προσωπικού</a:t>
            </a:r>
            <a:r>
              <a:rPr lang="el-GR" sz="1800" b="1" dirty="0"/>
              <a:t> </a:t>
            </a:r>
            <a:r>
              <a:rPr lang="el-GR" sz="1800" dirty="0"/>
              <a:t>του καταλύματος συνιστάται να ασχολείται κατά αποκλειστικότητα με το πιθανό κρούσμα. </a:t>
            </a:r>
            <a:endParaRPr lang="en-GB" sz="1800" dirty="0"/>
          </a:p>
        </p:txBody>
      </p:sp>
    </p:spTree>
    <p:extLst>
      <p:ext uri="{BB962C8B-B14F-4D97-AF65-F5344CB8AC3E}">
        <p14:creationId xmlns:p14="http://schemas.microsoft.com/office/powerpoint/2010/main" val="3633093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467544" y="908720"/>
            <a:ext cx="8229600" cy="4361194"/>
          </a:xfrm>
          <a:prstGeom prst="rect">
            <a:avLst/>
          </a:prstGeom>
        </p:spPr>
        <p:txBody>
          <a:bodyPr wrap="square">
            <a:spAutoFit/>
          </a:bodyPr>
          <a:lstStyle/>
          <a:p>
            <a:pPr lvl="0"/>
            <a:r>
              <a:rPr lang="en-US" sz="2400" b="1" dirty="0"/>
              <a:t>ΜΑΠ</a:t>
            </a:r>
          </a:p>
          <a:p>
            <a:pPr lvl="1"/>
            <a:r>
              <a:rPr lang="el-GR" sz="1800" dirty="0"/>
              <a:t>Ο ιατρός και το προσωπικό του ξενοδοχείου που θα εισέλθει στο δωμάτιο του ύποπτου η αργότερα επιβεβαιωμένου κρούσματος πρέπει να χρησιμοποιήσει</a:t>
            </a:r>
            <a:r>
              <a:rPr lang="el-GR" sz="1800" b="1" dirty="0"/>
              <a:t> μέσα ατομικής προστασίας (ΜΑΠ)  υψηλής προστασίας </a:t>
            </a:r>
          </a:p>
          <a:p>
            <a:pPr marL="457200" lvl="1" indent="0">
              <a:buNone/>
            </a:pPr>
            <a:endParaRPr lang="el-GR" sz="1800" b="1" dirty="0"/>
          </a:p>
          <a:p>
            <a:pPr lvl="2"/>
            <a:r>
              <a:rPr lang="el-GR" sz="1800" dirty="0"/>
              <a:t>μάσκες, </a:t>
            </a:r>
          </a:p>
          <a:p>
            <a:pPr lvl="2"/>
            <a:r>
              <a:rPr lang="el-GR" sz="1800" dirty="0"/>
              <a:t>γυαλιά, </a:t>
            </a:r>
          </a:p>
          <a:p>
            <a:pPr lvl="2"/>
            <a:r>
              <a:rPr lang="el-GR" sz="1800" dirty="0"/>
              <a:t>αδιάβροχες μιας χρήσης ρόμπες. </a:t>
            </a:r>
          </a:p>
          <a:p>
            <a:pPr lvl="2"/>
            <a:endParaRPr lang="el-GR" sz="1800" dirty="0"/>
          </a:p>
          <a:p>
            <a:r>
              <a:rPr lang="el-GR" sz="2000" b="1" dirty="0"/>
              <a:t>Το ίδιο ισχύει και για το προσωπικό που θα ασχοληθεί με το καθαρισμό δωματίου ασθενή με </a:t>
            </a:r>
            <a:r>
              <a:rPr lang="en-US" sz="2000" b="1" dirty="0"/>
              <a:t>COVID</a:t>
            </a:r>
            <a:r>
              <a:rPr lang="el-GR" sz="2000" b="1" dirty="0"/>
              <a:t>-19</a:t>
            </a:r>
            <a:endParaRPr lang="en-GB" sz="2000" b="1" dirty="0"/>
          </a:p>
        </p:txBody>
      </p:sp>
    </p:spTree>
    <p:extLst>
      <p:ext uri="{BB962C8B-B14F-4D97-AF65-F5344CB8AC3E}">
        <p14:creationId xmlns:p14="http://schemas.microsoft.com/office/powerpoint/2010/main" val="14403495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136904" cy="5937523"/>
          </a:xfrm>
        </p:spPr>
        <p:txBody>
          <a:bodyPr>
            <a:noAutofit/>
          </a:bodyPr>
          <a:lstStyle/>
          <a:p>
            <a:pPr lvl="0"/>
            <a:r>
              <a:rPr lang="el-GR" sz="2000" b="1" dirty="0"/>
              <a:t>Αν επιβεβαιωθεί ως κρούσμα </a:t>
            </a:r>
            <a:r>
              <a:rPr lang="en-US" sz="2000" b="1" dirty="0"/>
              <a:t>COVID</a:t>
            </a:r>
            <a:r>
              <a:rPr lang="el-GR" sz="2000" b="1" dirty="0"/>
              <a:t>-19 </a:t>
            </a:r>
            <a:r>
              <a:rPr lang="el-GR" sz="2000" dirty="0"/>
              <a:t>-&gt; μεταφέρεται στο ειδικό ξενοδοχείο καραντίνας και αργότερα σε υγειονομική μονάδα η οποία θα φιλοξενεί τους ασθενείς με </a:t>
            </a:r>
            <a:r>
              <a:rPr lang="en-US" sz="2000" dirty="0"/>
              <a:t>COVID</a:t>
            </a:r>
            <a:r>
              <a:rPr lang="el-GR" sz="2000" dirty="0"/>
              <a:t>-19 αν χρήζει νοσηλεία.</a:t>
            </a:r>
          </a:p>
          <a:p>
            <a:pPr lvl="0"/>
            <a:endParaRPr lang="el-GR" sz="2000" dirty="0"/>
          </a:p>
          <a:p>
            <a:pPr lvl="0"/>
            <a:r>
              <a:rPr lang="el-GR" sz="2000" b="1" dirty="0"/>
              <a:t>Αν δεν επιβεβαιωθεί ως κρούσμα </a:t>
            </a:r>
            <a:r>
              <a:rPr lang="en-US" sz="2000" b="1" dirty="0"/>
              <a:t>COVID</a:t>
            </a:r>
            <a:r>
              <a:rPr lang="el-GR" sz="2000" b="1" dirty="0"/>
              <a:t>-19 </a:t>
            </a:r>
            <a:r>
              <a:rPr lang="el-GR" sz="2000" dirty="0"/>
              <a:t>-&gt;  αντιμετωπίζεται στο χώρο του ξενοδοχείου με τις οδηγίες του θεράποντος ιατρού.</a:t>
            </a:r>
          </a:p>
          <a:p>
            <a:pPr lvl="0"/>
            <a:endParaRPr lang="en-GB" sz="2000" dirty="0"/>
          </a:p>
          <a:p>
            <a:pPr lvl="0"/>
            <a:r>
              <a:rPr lang="el-GR" sz="2000" b="1" dirty="0"/>
              <a:t>Ο ασθενής μεταφέρεται με ΜΑΠ (απλή χειρουργική μάσκα) και ιδιωτικό μεταφορικό μέσο.</a:t>
            </a:r>
          </a:p>
          <a:p>
            <a:pPr lvl="0"/>
            <a:endParaRPr lang="en-GB" sz="2000" b="1" dirty="0"/>
          </a:p>
          <a:p>
            <a:pPr lvl="0"/>
            <a:r>
              <a:rPr lang="el-GR" sz="2000" b="1" dirty="0"/>
              <a:t>Αν υπάρχει συνοδός του ασθενούς, που επιθυμεί να μείνει κοντά του για να τον φροντίζει (π.χ. σύζυγος), </a:t>
            </a:r>
            <a:r>
              <a:rPr lang="el-GR" sz="2000" dirty="0"/>
              <a:t>πρέπει </a:t>
            </a:r>
          </a:p>
          <a:p>
            <a:pPr lvl="1"/>
            <a:r>
              <a:rPr lang="el-GR" sz="1800" dirty="0"/>
              <a:t>να χορηγηθεί στο συνοδό απλή χειρουργική μάσκα και </a:t>
            </a:r>
          </a:p>
          <a:p>
            <a:pPr lvl="1"/>
            <a:r>
              <a:rPr lang="el-GR" sz="1800" dirty="0"/>
              <a:t>να του συστηθεί να πλένει τα χέρια του, κάθε φορά που έρχεται σε επαφή με εκκρίσεις του ασθενή (π.χ. σάλιο) και οπωσδήποτε πριν ο συνοδός αγγίξει το πρόσωπό του ή φάει ή πιει</a:t>
            </a:r>
            <a:endParaRPr lang="en-GB" sz="1800" dirty="0"/>
          </a:p>
          <a:p>
            <a:endParaRPr lang="en-GB" sz="1400" dirty="0"/>
          </a:p>
        </p:txBody>
      </p:sp>
    </p:spTree>
    <p:extLst>
      <p:ext uri="{BB962C8B-B14F-4D97-AF65-F5344CB8AC3E}">
        <p14:creationId xmlns:p14="http://schemas.microsoft.com/office/powerpoint/2010/main" val="3219086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208912" cy="6297563"/>
          </a:xfrm>
        </p:spPr>
        <p:txBody>
          <a:bodyPr>
            <a:noAutofit/>
          </a:bodyPr>
          <a:lstStyle/>
          <a:p>
            <a:pPr lvl="0"/>
            <a:endParaRPr lang="el-GR" sz="2000" dirty="0"/>
          </a:p>
          <a:p>
            <a:pPr lvl="0"/>
            <a:r>
              <a:rPr lang="el-GR" sz="2000" dirty="0"/>
              <a:t>Πρέπει πάντα να </a:t>
            </a:r>
            <a:r>
              <a:rPr lang="el-GR" sz="2000" b="1" dirty="0"/>
              <a:t>καταγράφονται τα στοιχεία επαφής συγγενικού προσώπου του ασθενή</a:t>
            </a:r>
            <a:r>
              <a:rPr lang="el-GR" sz="2000" dirty="0"/>
              <a:t> σε περίπτωση που χρειαστεί συναίνεση για επεμβάσεις όπου ο ασθενής δεν μπορεί να επικοινωνήσει</a:t>
            </a:r>
          </a:p>
          <a:p>
            <a:pPr lvl="0"/>
            <a:endParaRPr lang="en-GB" sz="2000" dirty="0"/>
          </a:p>
          <a:p>
            <a:pPr lvl="0"/>
            <a:r>
              <a:rPr lang="el-GR" sz="2000" dirty="0"/>
              <a:t>Ο </a:t>
            </a:r>
            <a:r>
              <a:rPr lang="el-GR" sz="2000" b="1" dirty="0"/>
              <a:t>χρησιμοποιημένος προστατευτικός εξοπλισμός </a:t>
            </a:r>
            <a:r>
              <a:rPr lang="el-GR" sz="2000" dirty="0"/>
              <a:t>(απλή χειρουργική μάσκα μίας χρήσεως, γάντια) πρέπει να απορρίπτεται σε κάδο και σε καμία περίπτωση να μην ξαναχρησιμοποιείται.</a:t>
            </a:r>
          </a:p>
          <a:p>
            <a:pPr lvl="0"/>
            <a:endParaRPr lang="en-GB" sz="2000" dirty="0"/>
          </a:p>
          <a:p>
            <a:pPr lvl="0"/>
            <a:r>
              <a:rPr lang="el-GR" sz="2000" dirty="0"/>
              <a:t> </a:t>
            </a:r>
            <a:r>
              <a:rPr lang="el-GR" sz="2000" b="1" dirty="0"/>
              <a:t>Μετά την απόρριψη του προστατευτικού εξοπλισμού πρέπει τα χέρια να πλένονται καλά με νερό και σαπούνι</a:t>
            </a:r>
            <a:r>
              <a:rPr lang="el-GR" sz="2000" dirty="0"/>
              <a:t>. Τονίζεται ότι η χρήση γαντιών δεν υποκαθιστά το πλύσιμο των χεριών, το οποίο και αποτελεί σημαντικότατο μέσο πρόληψης. </a:t>
            </a:r>
            <a:endParaRPr lang="en-GB" sz="2000" dirty="0"/>
          </a:p>
          <a:p>
            <a:endParaRPr lang="en-GB" sz="2000" dirty="0"/>
          </a:p>
        </p:txBody>
      </p:sp>
    </p:spTree>
    <p:extLst>
      <p:ext uri="{BB962C8B-B14F-4D97-AF65-F5344CB8AC3E}">
        <p14:creationId xmlns:p14="http://schemas.microsoft.com/office/powerpoint/2010/main" val="49009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Ποιοι ανήκουν στις ομάδες υψηλού κινδύνου</a:t>
            </a:r>
            <a:endParaRPr lang="en-GB" sz="3200" b="1" dirty="0"/>
          </a:p>
        </p:txBody>
      </p:sp>
      <p:sp>
        <p:nvSpPr>
          <p:cNvPr id="3" name="Θέση περιεχομένου 2"/>
          <p:cNvSpPr>
            <a:spLocks noGrp="1"/>
          </p:cNvSpPr>
          <p:nvPr>
            <p:ph idx="1"/>
          </p:nvPr>
        </p:nvSpPr>
        <p:spPr>
          <a:xfrm>
            <a:off x="138132" y="4332237"/>
            <a:ext cx="4176464" cy="1833067"/>
          </a:xfrm>
        </p:spPr>
        <p:txBody>
          <a:bodyPr>
            <a:normAutofit/>
          </a:bodyPr>
          <a:lstStyle/>
          <a:p>
            <a:pPr marL="0" indent="0" algn="ctr">
              <a:buNone/>
            </a:pPr>
            <a:r>
              <a:rPr lang="en-US" sz="2400" b="1" dirty="0" err="1"/>
              <a:t>Ηλικιωμένοι</a:t>
            </a:r>
            <a:r>
              <a:rPr lang="en-US" sz="2400" b="1" dirty="0"/>
              <a:t> &gt;</a:t>
            </a:r>
            <a:r>
              <a:rPr lang="el-GR" sz="2400" b="1" dirty="0"/>
              <a:t>70 ετών</a:t>
            </a:r>
            <a:endParaRPr lang="en-GB" sz="2400" b="1" dirty="0"/>
          </a:p>
        </p:txBody>
      </p:sp>
      <p:sp>
        <p:nvSpPr>
          <p:cNvPr id="8" name="Θέση περιεχομένου 2"/>
          <p:cNvSpPr txBox="1">
            <a:spLocks/>
          </p:cNvSpPr>
          <p:nvPr/>
        </p:nvSpPr>
        <p:spPr>
          <a:xfrm>
            <a:off x="4947864" y="4332237"/>
            <a:ext cx="3600400" cy="207991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5100" b="1" dirty="0"/>
              <a:t>Όσοι πάσχουν από χρόνια νοσήματα</a:t>
            </a:r>
          </a:p>
          <a:p>
            <a:pPr marL="0" indent="0" algn="ctr">
              <a:buNone/>
            </a:pPr>
            <a:r>
              <a:rPr lang="en-US" sz="3400" dirty="0"/>
              <a:t>Ά</a:t>
            </a:r>
            <a:r>
              <a:rPr lang="el-GR" sz="3400" dirty="0" err="1"/>
              <a:t>τομα</a:t>
            </a:r>
            <a:r>
              <a:rPr lang="el-GR" sz="3400" dirty="0"/>
              <a:t> οποιασδήποτε ηλικίας με χρόνια υποκείμενα νοσήματα (υπέρταση, διαβήτη, καρδιαγγειακά, χρόνια</a:t>
            </a:r>
            <a:r>
              <a:rPr lang="en-US" sz="3400" dirty="0"/>
              <a:t> </a:t>
            </a:r>
            <a:r>
              <a:rPr lang="el-GR" sz="3400" dirty="0"/>
              <a:t>αναπνευστικά και οι </a:t>
            </a:r>
            <a:r>
              <a:rPr lang="el-GR" sz="3400" dirty="0" err="1"/>
              <a:t>ανοσοκατεσταλμένοι</a:t>
            </a:r>
            <a:r>
              <a:rPr lang="el-GR" sz="3400" dirty="0"/>
              <a:t>)</a:t>
            </a:r>
            <a:endParaRPr lang="en-US" sz="3400" b="1" dirty="0"/>
          </a:p>
          <a:p>
            <a:pPr algn="ctr"/>
            <a:endParaRPr lang="en-GB" dirty="0"/>
          </a:p>
        </p:txBody>
      </p:sp>
      <p:pic>
        <p:nvPicPr>
          <p:cNvPr id="7" name="Picture 2">
            <a:extLst>
              <a:ext uri="{FF2B5EF4-FFF2-40B4-BE49-F238E27FC236}">
                <a16:creationId xmlns:a16="http://schemas.microsoft.com/office/drawing/2014/main" id="{9CB75D42-4C98-41F9-8811-14BC16F7162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92695" y="2025338"/>
            <a:ext cx="2067339" cy="207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A1E8D694-53C0-49B2-B23C-96F56E5252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
          <a:stretch/>
        </p:blipFill>
        <p:spPr bwMode="auto">
          <a:xfrm>
            <a:off x="5883968" y="1965693"/>
            <a:ext cx="1728192" cy="219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37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2" y="4406900"/>
            <a:ext cx="8098159" cy="1362075"/>
          </a:xfrm>
        </p:spPr>
        <p:txBody>
          <a:bodyPr>
            <a:noAutofit/>
          </a:bodyPr>
          <a:lstStyle/>
          <a:p>
            <a:r>
              <a:rPr lang="el-GR" dirty="0" err="1"/>
              <a:t>Βασικα</a:t>
            </a:r>
            <a:r>
              <a:rPr lang="el-GR" dirty="0"/>
              <a:t> </a:t>
            </a:r>
            <a:r>
              <a:rPr lang="el-GR" dirty="0" err="1"/>
              <a:t>μετρα</a:t>
            </a:r>
            <a:r>
              <a:rPr lang="el-GR" dirty="0"/>
              <a:t> </a:t>
            </a:r>
            <a:r>
              <a:rPr lang="el-GR" dirty="0" err="1"/>
              <a:t>αποφυγησ</a:t>
            </a:r>
            <a:r>
              <a:rPr lang="el-GR" dirty="0"/>
              <a:t> </a:t>
            </a:r>
            <a:r>
              <a:rPr lang="el-GR" dirty="0" err="1"/>
              <a:t>μεταδοσησ</a:t>
            </a:r>
            <a:r>
              <a:rPr lang="el-GR" dirty="0"/>
              <a:t> του </a:t>
            </a:r>
            <a:r>
              <a:rPr lang="el-GR" dirty="0" err="1"/>
              <a:t>κορωνοϊου</a:t>
            </a:r>
            <a:r>
              <a:rPr lang="el-GR" dirty="0"/>
              <a:t> - COVID-19</a:t>
            </a:r>
            <a:endParaRPr lang="en-GB" dirty="0"/>
          </a:p>
        </p:txBody>
      </p:sp>
    </p:spTree>
    <p:extLst>
      <p:ext uri="{BB962C8B-B14F-4D97-AF65-F5344CB8AC3E}">
        <p14:creationId xmlns:p14="http://schemas.microsoft.com/office/powerpoint/2010/main" val="127941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Θέση περιεχομένου 9"/>
          <p:cNvGraphicFramePr>
            <a:graphicFrameLocks noGrp="1"/>
          </p:cNvGraphicFramePr>
          <p:nvPr>
            <p:ph idx="1"/>
            <p:extLst>
              <p:ext uri="{D42A27DB-BD31-4B8C-83A1-F6EECF244321}">
                <p14:modId xmlns:p14="http://schemas.microsoft.com/office/powerpoint/2010/main" val="2287038064"/>
              </p:ext>
            </p:extLst>
          </p:nvPr>
        </p:nvGraphicFramePr>
        <p:xfrm>
          <a:off x="457200"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19089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5301</Words>
  <Application>Microsoft Office PowerPoint</Application>
  <PresentationFormat>Προβολή στην οθόνη (4:3)</PresentationFormat>
  <Paragraphs>514</Paragraphs>
  <Slides>67</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67</vt:i4>
      </vt:variant>
    </vt:vector>
  </HeadingPairs>
  <TitlesOfParts>
    <vt:vector size="73" baseType="lpstr">
      <vt:lpstr>Arial</vt:lpstr>
      <vt:lpstr>Calibri</vt:lpstr>
      <vt:lpstr>Symbol</vt:lpstr>
      <vt:lpstr>Times New Roman</vt:lpstr>
      <vt:lpstr>Wingdings</vt:lpstr>
      <vt:lpstr>Θέμα του Office</vt:lpstr>
      <vt:lpstr>«Ειδικά πρωτόκολλα υγειονομικού περιεχομένου βάσει των οποίων λειτουργούν οι τουριστικές επιχειρήσεις στο πλαίσιο της λήψης μέτρων έναντι του κορωνοϊού COVID-19» </vt:lpstr>
      <vt:lpstr>Στόχοι του εκπαιδευτικού προγράμματος</vt:lpstr>
      <vt:lpstr>Πηγεσ και τροποι μεταδοσησ</vt:lpstr>
      <vt:lpstr>Ποιος είναι ο τρόπος μετάδοσης  του ιού SARS-CoV-2;</vt:lpstr>
      <vt:lpstr>Ποια είναι τα συμπτώματα  της COVID-19 λοίμωξης;</vt:lpstr>
      <vt:lpstr>Παρουσίαση του PowerPoint</vt:lpstr>
      <vt:lpstr>Ποιοι ανήκουν στις ομάδες υψηλού κινδύνου</vt:lpstr>
      <vt:lpstr>Βασικα μετρα αποφυγησ μεταδοσησ του κορωνοϊου - COVID-19</vt:lpstr>
      <vt:lpstr>Παρουσίαση του PowerPoint</vt:lpstr>
      <vt:lpstr>Ποια είναι τα βασικά μέτρα αποφυγής μετάδοσης του COVID-19;</vt:lpstr>
      <vt:lpstr>Υγιεινή των χεριών</vt:lpstr>
      <vt:lpstr>Υγιεινή των χεριών</vt:lpstr>
      <vt:lpstr>Πότε πρέπει να πλένονται τα χέρια</vt:lpstr>
      <vt:lpstr>Πότε πρέπει να γίνεται χρήση αντισηπτικών;</vt:lpstr>
      <vt:lpstr>Τήρηση  φυσικών αποστάσεων</vt:lpstr>
      <vt:lpstr>Αποφυγή χειραψιών</vt:lpstr>
      <vt:lpstr>Τήρηση μέτρων αναπνευστικής υγιεινής</vt:lpstr>
      <vt:lpstr>Μέσα ατομικής προστασίας</vt:lpstr>
      <vt:lpstr>Πως με προστατευει η χρήση μάσκας;</vt:lpstr>
      <vt:lpstr>Ορθή χρήση μέσων ατομικής προστασίας</vt:lpstr>
      <vt:lpstr>Παρουσίαση του PowerPoint</vt:lpstr>
      <vt:lpstr>Οδηγίες εφαρμογής απλής χειρουργικής μάσκας</vt:lpstr>
      <vt:lpstr>Υφασμάτινες μάσκες</vt:lpstr>
      <vt:lpstr>Πρέπει να τηρώ τα μέτρα φυσικής απόστασης ακόμα και αν φορώ μάσκα;</vt:lpstr>
      <vt:lpstr>COVID-19 - ΜΑΠ</vt:lpstr>
      <vt:lpstr>Οδηγίες ένδυσης και αφαίρεσης ΜΑΠ</vt:lpstr>
      <vt:lpstr>Παρουσίαση του PowerPoint</vt:lpstr>
      <vt:lpstr>ΜΑΠ ανά ειδικότητα εργαζομένου </vt:lpstr>
      <vt:lpstr>Ενεργειεσ σε περιπτωση εμφανισησ συμπτωματων ή εκθεσησ του προσωπικου σε κρουσμα covid-19</vt:lpstr>
      <vt:lpstr>Τι θα κάνω εαν εμφανίσω συμπτώματα συμβατά με COVID-19 ή εαν έρθω σε επαφή με πιθανό κρούσμα;</vt:lpstr>
      <vt:lpstr>Θερμομέτρηση </vt:lpstr>
      <vt:lpstr>Ειδικα πρωτοκολλα ανα υπηρεσια –τμημα του καταλυματοσ</vt:lpstr>
      <vt:lpstr>Πρωτόκολλο υπηρεσίας υποδοχής (reception/concierge)</vt:lpstr>
      <vt:lpstr>Πρωτόκολλο υπηρεσίας υποδοχής (reception/concierge)</vt:lpstr>
      <vt:lpstr>Πρωτόκολλο υπηρεσίας υποδοχής (reception/concierge)</vt:lpstr>
      <vt:lpstr>Παρουσίαση του PowerPoint</vt:lpstr>
      <vt:lpstr>Πρωτόκολλο υπηρεσιών ορόφου, δωματίων και κοινόχρηστων χώρων (καθαριότητα- housekeeping)</vt:lpstr>
      <vt:lpstr>Παρουσίαση του PowerPoint</vt:lpstr>
      <vt:lpstr>Παρουσίαση του PowerPoint</vt:lpstr>
      <vt:lpstr>Παρουσίαση του PowerPoint</vt:lpstr>
      <vt:lpstr>Εξοπλισμός προσωπικού υπηρεσιών ορόφου, δωματίων και κοινόχρηστων χώρων (καθαριότητα- housekeeping)</vt:lpstr>
      <vt:lpstr>Υπηρεσίες εστίασης – παρασκευαστήρια</vt:lpstr>
      <vt:lpstr>Υπηρεσίες εστίασης – παρασκευαστήρια</vt:lpstr>
      <vt:lpstr>Παρουσίαση του PowerPoint</vt:lpstr>
      <vt:lpstr>Παρουσίαση του PowerPoint</vt:lpstr>
      <vt:lpstr>Παρουσίαση του PowerPoint</vt:lpstr>
      <vt:lpstr>Χώροι αναψυχής για παιδιά</vt:lpstr>
      <vt:lpstr>Υπηρεσίες ατομικών περιποιήσεων και άλλων κοινόχρηστων εγκαταστάσεων</vt:lpstr>
      <vt:lpstr>Λειτουργία κολυμβητικών δεξαμενών εντός τουριστικών καταλυμάτων</vt:lpstr>
      <vt:lpstr>Παρουσίαση του PowerPoint</vt:lpstr>
      <vt:lpstr>Παρουσίαση του PowerPoint</vt:lpstr>
      <vt:lpstr>Παρουσίαση του PowerPoint</vt:lpstr>
      <vt:lpstr>Παρουσίαση του PowerPoint</vt:lpstr>
      <vt:lpstr>Υπηρεσία transfer πελατών</vt:lpstr>
      <vt:lpstr>Πόσιμο νερό-Δίκτυο ύδρευσης/αποχέτευσης</vt:lpstr>
      <vt:lpstr>Δίκτυο αποχέτευσης</vt:lpstr>
      <vt:lpstr>Κλιματισμός και αερισμός χώρων</vt:lpstr>
      <vt:lpstr> Εμπορικά καταστήματα εντός καταλυμάτων </vt:lpstr>
      <vt:lpstr>Κοινόχρηστοι χώροι (ανοιχτοί/κλειστοί)- lobby, καθιστικά, υπαίθρια καθιστικά (εξαιρουμένων αυτών γύρω από τις κολυμβητικές δεξαμενές)</vt:lpstr>
      <vt:lpstr>Κοινόχρηστοι χώροι (ανοιχτοί/κλειστοί)- lobby, καθιστικά, υπαίθρια καθιστικά (εξαιρουμένων αυτών γύρω από τις κολυμβητικές δεξαμενές)</vt:lpstr>
      <vt:lpstr>Κοινόχρηστοι χώροι (ανοιχτοί/κλειστοί)- lobby, καθιστικά, υπαίθρια καθιστικά (εξαιρουμένων αυτών γύρω από τις κολυμβητικές δεξαμενές)</vt:lpstr>
      <vt:lpstr>Διαχειριση υποπτου κρουσματοσ COVID-19 </vt:lpstr>
      <vt:lpstr>Εάν ένας επισκέπτης  παρουσιάσει συμπτώματα συμβατά με την λοίμωξη COVID-19, εφαρμόζονται τα παρακάτω: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«Ειδικά πρωτόκολλα υγειονομικού περιεχομένου βάσει των οποίων λειτουργούν οι τουριστικές επιχειρήσεις στο πλαίσιο της λήψης μέτρων έναντι του κορωνοϊού COVID-19»</dc:title>
  <dc:creator>HEALTHY GATEWAYS</dc:creator>
  <cp:lastModifiedBy>Christidou Agni</cp:lastModifiedBy>
  <cp:revision>92</cp:revision>
  <dcterms:created xsi:type="dcterms:W3CDTF">2020-05-31T12:01:38Z</dcterms:created>
  <dcterms:modified xsi:type="dcterms:W3CDTF">2020-06-12T08:14:10Z</dcterms:modified>
</cp:coreProperties>
</file>